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19.xml" ContentType="application/vnd.openxmlformats-officedocument.presentationml.notesSlide+xml"/>
  <Override PartName="/ppt/media/image9.jpg" ContentType="image/png"/>
  <Override PartName="/ppt/notesSlides/notesSlide20.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drawings/drawing3.xml" ContentType="application/vnd.openxmlformats-officedocument.drawingml.chartshapes+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89" r:id="rId2"/>
    <p:sldId id="304" r:id="rId3"/>
    <p:sldId id="290" r:id="rId4"/>
    <p:sldId id="291" r:id="rId5"/>
    <p:sldId id="293" r:id="rId6"/>
    <p:sldId id="301" r:id="rId7"/>
    <p:sldId id="300" r:id="rId8"/>
    <p:sldId id="302" r:id="rId9"/>
    <p:sldId id="307" r:id="rId10"/>
    <p:sldId id="308" r:id="rId11"/>
    <p:sldId id="309" r:id="rId12"/>
    <p:sldId id="306" r:id="rId13"/>
    <p:sldId id="266" r:id="rId14"/>
    <p:sldId id="267" r:id="rId15"/>
    <p:sldId id="268" r:id="rId16"/>
    <p:sldId id="269" r:id="rId17"/>
    <p:sldId id="294" r:id="rId18"/>
    <p:sldId id="295" r:id="rId19"/>
    <p:sldId id="287" r:id="rId20"/>
    <p:sldId id="275" r:id="rId21"/>
    <p:sldId id="298" r:id="rId22"/>
    <p:sldId id="278" r:id="rId23"/>
    <p:sldId id="299" r:id="rId24"/>
    <p:sldId id="283" r:id="rId25"/>
    <p:sldId id="276" r:id="rId26"/>
    <p:sldId id="303" r:id="rId27"/>
    <p:sldId id="296" r:id="rId28"/>
    <p:sldId id="288" r:id="rId29"/>
    <p:sldId id="297" r:id="rId30"/>
    <p:sldId id="28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8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8" autoAdjust="0"/>
    <p:restoredTop sz="90569" autoAdjust="0"/>
  </p:normalViewPr>
  <p:slideViewPr>
    <p:cSldViewPr snapToGrid="0">
      <p:cViewPr varScale="1">
        <p:scale>
          <a:sx n="80" d="100"/>
          <a:sy n="80" d="100"/>
        </p:scale>
        <p:origin x="1550" y="67"/>
      </p:cViewPr>
      <p:guideLst>
        <p:guide orient="horz" pos="2160"/>
        <p:guide pos="2880"/>
      </p:guideLst>
    </p:cSldViewPr>
  </p:slideViewPr>
  <p:notesTextViewPr>
    <p:cViewPr>
      <p:scale>
        <a:sx n="1" d="1"/>
        <a:sy n="1" d="1"/>
      </p:scale>
      <p:origin x="0" y="0"/>
    </p:cViewPr>
  </p:notesTextViewPr>
  <p:notesViewPr>
    <p:cSldViewPr snapToGrid="0">
      <p:cViewPr varScale="1">
        <p:scale>
          <a:sx n="39" d="100"/>
          <a:sy n="39" d="100"/>
        </p:scale>
        <p:origin x="230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1" Type="http://schemas.openxmlformats.org/officeDocument/2006/relationships/oleObject" Target="file:///\\fremont\SHAREDIR.ALL\LCS\ECON\FORECAST\2016\December\AV\School%20Finance%20charts%20REFORMATT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remont\SHAREDIR.ALL\LCS\ECON\FORECAST\2016\December\AV\School%20Finance%20charts%20REFORMATTED.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793328561202578"/>
          <c:y val="0.11304820764526058"/>
          <c:w val="0.49504266284896203"/>
          <c:h val="0.80958468278824836"/>
        </c:manualLayout>
      </c:layout>
      <c:pieChart>
        <c:varyColors val="1"/>
        <c:ser>
          <c:idx val="0"/>
          <c:order val="0"/>
          <c:spPr>
            <a:ln w="9525">
              <a:solidFill>
                <a:schemeClr val="bg1"/>
              </a:solidFill>
            </a:ln>
            <a:effectLst>
              <a:outerShdw blurRad="50800" dist="38100" dir="2700000" algn="tl" rotWithShape="0">
                <a:prstClr val="black">
                  <a:alpha val="40000"/>
                </a:prstClr>
              </a:outerShdw>
            </a:effectLst>
          </c:spPr>
          <c:dPt>
            <c:idx val="0"/>
            <c:bubble3D val="0"/>
            <c:spPr>
              <a:solidFill>
                <a:srgbClr val="35588C"/>
              </a:solidFill>
              <a:ln w="9525">
                <a:solidFill>
                  <a:schemeClr val="bg1"/>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6125-4986-BE38-2E6B3C368290}"/>
              </c:ext>
            </c:extLst>
          </c:dPt>
          <c:dPt>
            <c:idx val="1"/>
            <c:bubble3D val="0"/>
            <c:spPr>
              <a:solidFill>
                <a:srgbClr val="7030A0"/>
              </a:solidFill>
              <a:ln w="9525">
                <a:solidFill>
                  <a:schemeClr val="bg1"/>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6125-4986-BE38-2E6B3C368290}"/>
              </c:ext>
            </c:extLst>
          </c:dPt>
          <c:dPt>
            <c:idx val="2"/>
            <c:bubble3D val="0"/>
            <c:spPr>
              <a:solidFill>
                <a:schemeClr val="bg1">
                  <a:lumMod val="65000"/>
                </a:schemeClr>
              </a:solidFill>
              <a:ln w="9525">
                <a:solidFill>
                  <a:schemeClr val="bg1"/>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6125-4986-BE38-2E6B3C368290}"/>
              </c:ext>
            </c:extLst>
          </c:dPt>
          <c:dLbls>
            <c:dLbl>
              <c:idx val="0"/>
              <c:layout>
                <c:manualLayout>
                  <c:x val="-0.14663003062117236"/>
                  <c:y val="7.81193496646252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125-4986-BE38-2E6B3C368290}"/>
                </c:ext>
                <c:ext xmlns:c15="http://schemas.microsoft.com/office/drawing/2012/chart" uri="{CE6537A1-D6FC-4f65-9D91-7224C49458BB}">
                  <c15:layout/>
                </c:ext>
              </c:extLst>
            </c:dLbl>
            <c:dLbl>
              <c:idx val="1"/>
              <c:layout>
                <c:manualLayout>
                  <c:x val="6.2083989501312338E-2"/>
                  <c:y val="-0.1957174103237095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125-4986-BE38-2E6B3C368290}"/>
                </c:ext>
                <c:ext xmlns:c15="http://schemas.microsoft.com/office/drawing/2012/chart" uri="{CE6537A1-D6FC-4f65-9D91-7224C49458BB}">
                  <c15:layout/>
                </c:ext>
              </c:extLst>
            </c:dLbl>
            <c:dLbl>
              <c:idx val="2"/>
              <c:layout>
                <c:manualLayout>
                  <c:x val="0.15462729658792651"/>
                  <c:y val="0.12694626713327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125-4986-BE38-2E6B3C368290}"/>
                </c:ext>
                <c:ext xmlns:c15="http://schemas.microsoft.com/office/drawing/2012/chart" uri="{CE6537A1-D6FC-4f65-9D91-7224C49458BB}">
                  <c15:layout/>
                </c:ext>
              </c:extLst>
            </c:dLbl>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Sheet1!$B$8:$B$10</c:f>
              <c:strCache>
                <c:ptCount val="3"/>
                <c:pt idx="0">
                  <c:v>general fund</c:v>
                </c:pt>
                <c:pt idx="1">
                  <c:v>cash funds</c:v>
                </c:pt>
                <c:pt idx="2">
                  <c:v>federal funds</c:v>
                </c:pt>
              </c:strCache>
            </c:strRef>
          </c:cat>
          <c:val>
            <c:numRef>
              <c:f>Sheet1!$C$8:$C$10</c:f>
              <c:numCache>
                <c:formatCode>0%</c:formatCode>
                <c:ptCount val="3"/>
                <c:pt idx="0">
                  <c:v>0.38426020791469118</c:v>
                </c:pt>
                <c:pt idx="1">
                  <c:v>0.29653512227296253</c:v>
                </c:pt>
                <c:pt idx="2">
                  <c:v>0.3192046698123463</c:v>
                </c:pt>
              </c:numCache>
            </c:numRef>
          </c:val>
          <c:extLst xmlns:c16r2="http://schemas.microsoft.com/office/drawing/2015/06/chart">
            <c:ext xmlns:c16="http://schemas.microsoft.com/office/drawing/2014/chart" uri="{C3380CC4-5D6E-409C-BE32-E72D297353CC}">
              <c16:uniqueId val="{00000006-6125-4986-BE38-2E6B3C36829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Difference</a:t>
            </a:r>
            <a:r>
              <a:rPr lang="en-US" b="0" baseline="0"/>
              <a:t> Between CO and US Per Pupil Funding</a:t>
            </a:r>
            <a:endParaRPr lang="en-US" b="0"/>
          </a:p>
        </c:rich>
      </c:tx>
      <c:overlay val="0"/>
    </c:title>
    <c:autoTitleDeleted val="0"/>
    <c:plotArea>
      <c:layout>
        <c:manualLayout>
          <c:layoutTarget val="inner"/>
          <c:xMode val="edge"/>
          <c:yMode val="edge"/>
          <c:x val="0.11754396325459318"/>
          <c:y val="0.30116907261592302"/>
          <c:w val="0.50190048118985131"/>
          <c:h val="0.50155438903470395"/>
        </c:manualLayout>
      </c:layout>
      <c:barChart>
        <c:barDir val="col"/>
        <c:grouping val="clustered"/>
        <c:varyColors val="0"/>
        <c:ser>
          <c:idx val="0"/>
          <c:order val="0"/>
          <c:tx>
            <c:strRef>
              <c:f>'[spending schools us v colorado.xlsx]Sheet1'!$N$1</c:f>
              <c:strCache>
                <c:ptCount val="1"/>
                <c:pt idx="0">
                  <c:v>Difference</c:v>
                </c:pt>
              </c:strCache>
            </c:strRef>
          </c:tx>
          <c:invertIfNegative val="0"/>
          <c:dLbls>
            <c:dLbl>
              <c:idx val="0"/>
              <c:layout>
                <c:manualLayout>
                  <c:x val="0.20129871763584078"/>
                  <c:y val="4.6296296296296294E-2"/>
                </c:manualLayout>
              </c:layout>
              <c:spPr/>
              <c:txPr>
                <a:bodyPr/>
                <a:lstStyle/>
                <a:p>
                  <a:pPr>
                    <a:defRPr sz="1600"/>
                  </a:pPr>
                  <a:endParaRPr lang="en-U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C2D-490E-982C-0244D37717A7}"/>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'[spending schools us v colorado.xlsx]Sheet1'!$M$2</c:f>
              <c:numCache>
                <c:formatCode>General</c:formatCode>
                <c:ptCount val="1"/>
                <c:pt idx="0">
                  <c:v>1982</c:v>
                </c:pt>
              </c:numCache>
            </c:numRef>
          </c:cat>
          <c:val>
            <c:numRef>
              <c:f>'[spending schools us v colorado.xlsx]Sheet1'!$N$2</c:f>
              <c:numCache>
                <c:formatCode>"$"#,##0.00_);[Red]\("$"#,##0.00\)</c:formatCode>
                <c:ptCount val="1"/>
                <c:pt idx="0">
                  <c:v>551.97999999999956</c:v>
                </c:pt>
              </c:numCache>
            </c:numRef>
          </c:val>
          <c:extLst xmlns:c16r2="http://schemas.microsoft.com/office/drawing/2015/06/chart">
            <c:ext xmlns:c16="http://schemas.microsoft.com/office/drawing/2014/chart" uri="{C3380CC4-5D6E-409C-BE32-E72D297353CC}">
              <c16:uniqueId val="{00000001-DC2D-490E-982C-0244D37717A7}"/>
            </c:ext>
          </c:extLst>
        </c:ser>
        <c:dLbls>
          <c:showLegendKey val="0"/>
          <c:showVal val="0"/>
          <c:showCatName val="0"/>
          <c:showSerName val="0"/>
          <c:showPercent val="0"/>
          <c:showBubbleSize val="0"/>
        </c:dLbls>
        <c:gapWidth val="150"/>
        <c:axId val="378117072"/>
        <c:axId val="378128832"/>
      </c:barChart>
      <c:catAx>
        <c:axId val="378117072"/>
        <c:scaling>
          <c:orientation val="minMax"/>
        </c:scaling>
        <c:delete val="0"/>
        <c:axPos val="b"/>
        <c:numFmt formatCode="General" sourceLinked="1"/>
        <c:majorTickMark val="out"/>
        <c:minorTickMark val="none"/>
        <c:tickLblPos val="nextTo"/>
        <c:txPr>
          <a:bodyPr/>
          <a:lstStyle/>
          <a:p>
            <a:pPr>
              <a:defRPr sz="2000"/>
            </a:pPr>
            <a:endParaRPr lang="en-US"/>
          </a:p>
        </c:txPr>
        <c:crossAx val="378128832"/>
        <c:crosses val="autoZero"/>
        <c:auto val="1"/>
        <c:lblAlgn val="ctr"/>
        <c:lblOffset val="100"/>
        <c:noMultiLvlLbl val="0"/>
      </c:catAx>
      <c:valAx>
        <c:axId val="378128832"/>
        <c:scaling>
          <c:orientation val="minMax"/>
        </c:scaling>
        <c:delete val="0"/>
        <c:axPos val="l"/>
        <c:numFmt formatCode="&quot;$&quot;#,##0_);[Red]\(&quot;$&quot;#,##0\)" sourceLinked="0"/>
        <c:majorTickMark val="out"/>
        <c:minorTickMark val="none"/>
        <c:tickLblPos val="nextTo"/>
        <c:txPr>
          <a:bodyPr/>
          <a:lstStyle/>
          <a:p>
            <a:pPr>
              <a:defRPr sz="1800"/>
            </a:pPr>
            <a:endParaRPr lang="en-US"/>
          </a:p>
        </c:txPr>
        <c:crossAx val="378117072"/>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90715223097111"/>
          <c:y val="7.0674971598699413E-2"/>
          <c:w val="0.56645739595050615"/>
          <c:h val="0.75753108473381126"/>
        </c:manualLayout>
      </c:layout>
      <c:pieChart>
        <c:varyColors val="1"/>
        <c:ser>
          <c:idx val="0"/>
          <c:order val="0"/>
          <c:explosion val="25"/>
          <c:dPt>
            <c:idx val="0"/>
            <c:bubble3D val="0"/>
            <c:explosion val="0"/>
            <c:spPr>
              <a:solidFill>
                <a:srgbClr val="35588C"/>
              </a:solidFill>
            </c:spPr>
            <c:extLst xmlns:c16r2="http://schemas.microsoft.com/office/drawing/2015/06/chart">
              <c:ext xmlns:c16="http://schemas.microsoft.com/office/drawing/2014/chart" uri="{C3380CC4-5D6E-409C-BE32-E72D297353CC}">
                <c16:uniqueId val="{00000001-F079-4C8D-9A40-227104BFD557}"/>
              </c:ext>
            </c:extLst>
          </c:dPt>
          <c:dPt>
            <c:idx val="1"/>
            <c:bubble3D val="0"/>
            <c:explosion val="5"/>
            <c:extLst xmlns:c16r2="http://schemas.microsoft.com/office/drawing/2015/06/chart">
              <c:ext xmlns:c16="http://schemas.microsoft.com/office/drawing/2014/chart" uri="{C3380CC4-5D6E-409C-BE32-E72D297353CC}">
                <c16:uniqueId val="{00000002-F079-4C8D-9A40-227104BFD557}"/>
              </c:ext>
            </c:extLst>
          </c:dPt>
          <c:dLbls>
            <c:dLbl>
              <c:idx val="0"/>
              <c:layout>
                <c:manualLayout>
                  <c:x val="-0.16619305399325085"/>
                  <c:y val="0.11528217181807499"/>
                </c:manualLayout>
              </c:layout>
              <c:tx>
                <c:rich>
                  <a:bodyPr/>
                  <a:lstStyle/>
                  <a:p>
                    <a:r>
                      <a:rPr lang="en-US" dirty="0"/>
                      <a:t>34%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079-4C8D-9A40-227104BFD557}"/>
                </c:ext>
                <c:ext xmlns:c15="http://schemas.microsoft.com/office/drawing/2012/chart" uri="{CE6537A1-D6FC-4f65-9D91-7224C49458BB}"/>
              </c:extLst>
            </c:dLbl>
            <c:dLbl>
              <c:idx val="1"/>
              <c:layout>
                <c:manualLayout>
                  <c:x val="0.18492360329958754"/>
                  <c:y val="-0.15485438946997296"/>
                </c:manualLayout>
              </c:layout>
              <c:tx>
                <c:rich>
                  <a:bodyPr/>
                  <a:lstStyle/>
                  <a:p>
                    <a:r>
                      <a:rPr lang="en-US" dirty="0"/>
                      <a:t>66%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079-4C8D-9A40-227104BFD557}"/>
                </c:ext>
                <c:ext xmlns:c15="http://schemas.microsoft.com/office/drawing/2012/chart" uri="{CE6537A1-D6FC-4f65-9D91-7224C49458BB}"/>
              </c:extLst>
            </c:dLbl>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Sheet1!$B$3:$B$4</c:f>
              <c:strCache>
                <c:ptCount val="2"/>
                <c:pt idx="0">
                  <c:v>Local Share</c:v>
                </c:pt>
                <c:pt idx="1">
                  <c:v>State Share</c:v>
                </c:pt>
              </c:strCache>
            </c:strRef>
          </c:cat>
          <c:val>
            <c:numRef>
              <c:f>Sheet1!$C$3:$C$4</c:f>
              <c:numCache>
                <c:formatCode>0%</c:formatCode>
                <c:ptCount val="2"/>
                <c:pt idx="0">
                  <c:v>0.33</c:v>
                </c:pt>
                <c:pt idx="1">
                  <c:v>0.67</c:v>
                </c:pt>
              </c:numCache>
            </c:numRef>
          </c:val>
          <c:extLst xmlns:c16r2="http://schemas.microsoft.com/office/drawing/2015/06/chart">
            <c:ext xmlns:c16="http://schemas.microsoft.com/office/drawing/2014/chart" uri="{C3380CC4-5D6E-409C-BE32-E72D297353CC}">
              <c16:uniqueId val="{00000003-F079-4C8D-9A40-227104BFD557}"/>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8816341777502"/>
          <c:y val="3.0566914830469076E-2"/>
          <c:w val="0.4989859132776942"/>
          <c:h val="0.72604489833866137"/>
        </c:manualLayout>
      </c:layout>
      <c:pieChart>
        <c:varyColors val="1"/>
        <c:ser>
          <c:idx val="0"/>
          <c:order val="0"/>
          <c:explosion val="25"/>
          <c:dPt>
            <c:idx val="0"/>
            <c:bubble3D val="0"/>
            <c:explosion val="0"/>
            <c:spPr>
              <a:solidFill>
                <a:srgbClr val="35588C"/>
              </a:solidFill>
            </c:spPr>
            <c:extLst xmlns:c16r2="http://schemas.microsoft.com/office/drawing/2015/06/chart">
              <c:ext xmlns:c16="http://schemas.microsoft.com/office/drawing/2014/chart" uri="{C3380CC4-5D6E-409C-BE32-E72D297353CC}">
                <c16:uniqueId val="{00000001-3EB0-4906-9C49-CB35FED82B8F}"/>
              </c:ext>
            </c:extLst>
          </c:dPt>
          <c:dPt>
            <c:idx val="1"/>
            <c:bubble3D val="0"/>
            <c:explosion val="5"/>
            <c:extLst xmlns:c16r2="http://schemas.microsoft.com/office/drawing/2015/06/chart">
              <c:ext xmlns:c16="http://schemas.microsoft.com/office/drawing/2014/chart" uri="{C3380CC4-5D6E-409C-BE32-E72D297353CC}">
                <c16:uniqueId val="{00000002-3EB0-4906-9C49-CB35FED82B8F}"/>
              </c:ext>
            </c:extLst>
          </c:dPt>
          <c:dLbls>
            <c:dLbl>
              <c:idx val="0"/>
              <c:layout>
                <c:manualLayout>
                  <c:x val="-0.16899092669596075"/>
                  <c:y val="-7.19451894126313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EB0-4906-9C49-CB35FED82B8F}"/>
                </c:ext>
                <c:ext xmlns:c15="http://schemas.microsoft.com/office/drawing/2012/chart" uri="{CE6537A1-D6FC-4f65-9D91-7224C49458BB}"/>
              </c:extLst>
            </c:dLbl>
            <c:dLbl>
              <c:idx val="1"/>
              <c:layout>
                <c:manualLayout>
                  <c:x val="0.16630864962104455"/>
                  <c:y val="3.56589213814213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EB0-4906-9C49-CB35FED82B8F}"/>
                </c:ext>
                <c:ext xmlns:c15="http://schemas.microsoft.com/office/drawing/2012/chart" uri="{CE6537A1-D6FC-4f65-9D91-7224C49458BB}"/>
              </c:extLst>
            </c:dLbl>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Sheet1!$B$3:$B$4</c:f>
              <c:strCache>
                <c:ptCount val="2"/>
                <c:pt idx="0">
                  <c:v>Local Share</c:v>
                </c:pt>
                <c:pt idx="1">
                  <c:v>State Share</c:v>
                </c:pt>
              </c:strCache>
            </c:strRef>
          </c:cat>
          <c:val>
            <c:numRef>
              <c:f>Sheet1!$C$3:$C$4</c:f>
              <c:numCache>
                <c:formatCode>0%</c:formatCode>
                <c:ptCount val="2"/>
                <c:pt idx="0">
                  <c:v>0.54</c:v>
                </c:pt>
                <c:pt idx="1">
                  <c:v>0.46</c:v>
                </c:pt>
              </c:numCache>
            </c:numRef>
          </c:val>
          <c:extLst xmlns:c16r2="http://schemas.microsoft.com/office/drawing/2015/06/chart">
            <c:ext xmlns:c16="http://schemas.microsoft.com/office/drawing/2014/chart" uri="{C3380CC4-5D6E-409C-BE32-E72D297353CC}">
              <c16:uniqueId val="{00000003-3EB0-4906-9C49-CB35FED82B8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title>
      <c:tx>
        <c:rich>
          <a:bodyPr/>
          <a:lstStyle/>
          <a:p>
            <a:pPr>
              <a:defRPr/>
            </a:pPr>
            <a:r>
              <a:rPr lang="en-US" dirty="0"/>
              <a:t>State/Local</a:t>
            </a:r>
            <a:r>
              <a:rPr lang="en-US" baseline="0" dirty="0"/>
              <a:t> Share of K-12 Program Funding</a:t>
            </a:r>
            <a:endParaRPr lang="en-US" dirty="0"/>
          </a:p>
        </c:rich>
      </c:tx>
      <c:overlay val="1"/>
    </c:title>
    <c:autoTitleDeleted val="0"/>
    <c:plotArea>
      <c:layout>
        <c:manualLayout>
          <c:layoutTarget val="inner"/>
          <c:xMode val="edge"/>
          <c:yMode val="edge"/>
          <c:x val="0.1081028105226883"/>
          <c:y val="0.13601541128914335"/>
          <c:w val="0.89189719290546654"/>
          <c:h val="0.65265284132891521"/>
        </c:manualLayout>
      </c:layout>
      <c:lineChart>
        <c:grouping val="standard"/>
        <c:varyColors val="0"/>
        <c:ser>
          <c:idx val="0"/>
          <c:order val="0"/>
          <c:tx>
            <c:strRef>
              <c:f>Sheet1!$B$1</c:f>
              <c:strCache>
                <c:ptCount val="1"/>
                <c:pt idx="0">
                  <c:v>Local Share</c:v>
                </c:pt>
              </c:strCache>
            </c:strRef>
          </c:tx>
          <c:spPr>
            <a:ln w="19050">
              <a:solidFill>
                <a:schemeClr val="accent1"/>
              </a:solidFill>
            </a:ln>
          </c:spPr>
          <c:marker>
            <c:symbol val="none"/>
          </c:marker>
          <c:cat>
            <c:strRef>
              <c:f>Sheet1!$A$2:$A$35</c:f>
              <c:strCache>
                <c:ptCount val="34"/>
                <c:pt idx="0">
                  <c:v>1983</c:v>
                </c:pt>
                <c:pt idx="1">
                  <c:v>1984</c:v>
                </c:pt>
                <c:pt idx="2">
                  <c:v>1985</c:v>
                </c:pt>
                <c:pt idx="3">
                  <c:v>1986</c:v>
                </c:pt>
                <c:pt idx="4">
                  <c:v>1987</c:v>
                </c:pt>
                <c:pt idx="5">
                  <c:v>1988</c:v>
                </c:pt>
                <c:pt idx="6">
                  <c:v>1989</c:v>
                </c:pt>
                <c:pt idx="7">
                  <c:v>1990</c:v>
                </c:pt>
                <c:pt idx="8">
                  <c:v>1991</c:v>
                </c:pt>
                <c:pt idx="9">
                  <c:v>1992</c:v>
                </c:pt>
                <c:pt idx="10">
                  <c:v>1992-93</c:v>
                </c:pt>
                <c:pt idx="11">
                  <c:v>1993-94</c:v>
                </c:pt>
                <c:pt idx="12">
                  <c:v>1994-95</c:v>
                </c:pt>
                <c:pt idx="13">
                  <c:v>1995-96</c:v>
                </c:pt>
                <c:pt idx="14">
                  <c:v>1996-97</c:v>
                </c:pt>
                <c:pt idx="15">
                  <c:v>1997-98</c:v>
                </c:pt>
                <c:pt idx="16">
                  <c:v>1998-99</c:v>
                </c:pt>
                <c:pt idx="17">
                  <c:v>1999-00</c:v>
                </c:pt>
                <c:pt idx="18">
                  <c:v>2000-01</c:v>
                </c:pt>
                <c:pt idx="19">
                  <c:v>2001-02</c:v>
                </c:pt>
                <c:pt idx="20">
                  <c:v>2002-03</c:v>
                </c:pt>
                <c:pt idx="21">
                  <c:v>2003-04</c:v>
                </c:pt>
                <c:pt idx="22">
                  <c:v>2004-05</c:v>
                </c:pt>
                <c:pt idx="23">
                  <c:v>2005-06</c:v>
                </c:pt>
                <c:pt idx="24">
                  <c:v>2006-07</c:v>
                </c:pt>
                <c:pt idx="25">
                  <c:v>2007-08</c:v>
                </c:pt>
                <c:pt idx="26">
                  <c:v>2008-09</c:v>
                </c:pt>
                <c:pt idx="27">
                  <c:v>2009-10</c:v>
                </c:pt>
                <c:pt idx="28">
                  <c:v>2010-11</c:v>
                </c:pt>
                <c:pt idx="29">
                  <c:v>2011-12</c:v>
                </c:pt>
                <c:pt idx="30">
                  <c:v>2012-13</c:v>
                </c:pt>
                <c:pt idx="31">
                  <c:v>2013-14</c:v>
                </c:pt>
                <c:pt idx="32">
                  <c:v>2014-15</c:v>
                </c:pt>
                <c:pt idx="33">
                  <c:v>2015-16</c:v>
                </c:pt>
              </c:strCache>
            </c:strRef>
          </c:cat>
          <c:val>
            <c:numRef>
              <c:f>Sheet1!$B$2:$B$35</c:f>
              <c:numCache>
                <c:formatCode>0.0%</c:formatCode>
                <c:ptCount val="34"/>
                <c:pt idx="0">
                  <c:v>0.5236150295876032</c:v>
                </c:pt>
                <c:pt idx="1">
                  <c:v>0.55008902603188281</c:v>
                </c:pt>
                <c:pt idx="2">
                  <c:v>0.53579829930988077</c:v>
                </c:pt>
                <c:pt idx="3">
                  <c:v>0.56697545247442005</c:v>
                </c:pt>
                <c:pt idx="4">
                  <c:v>0.56536564230810171</c:v>
                </c:pt>
                <c:pt idx="5">
                  <c:v>0.56847331233978193</c:v>
                </c:pt>
                <c:pt idx="6">
                  <c:v>0.54974146869636398</c:v>
                </c:pt>
                <c:pt idx="7">
                  <c:v>0.52921763836361879</c:v>
                </c:pt>
                <c:pt idx="8">
                  <c:v>0.48336336882866987</c:v>
                </c:pt>
                <c:pt idx="9">
                  <c:v>0.45587076829589596</c:v>
                </c:pt>
                <c:pt idx="10">
                  <c:v>0.47361454692701921</c:v>
                </c:pt>
                <c:pt idx="11">
                  <c:v>0.46806468560131448</c:v>
                </c:pt>
                <c:pt idx="12">
                  <c:v>0.4567761483374399</c:v>
                </c:pt>
                <c:pt idx="13">
                  <c:v>0.45192715956306667</c:v>
                </c:pt>
                <c:pt idx="14">
                  <c:v>0.44174180442629701</c:v>
                </c:pt>
                <c:pt idx="15">
                  <c:v>0.44329638911519542</c:v>
                </c:pt>
                <c:pt idx="16">
                  <c:v>0.43398648497604242</c:v>
                </c:pt>
                <c:pt idx="17">
                  <c:v>0.43344124095329101</c:v>
                </c:pt>
                <c:pt idx="18">
                  <c:v>0.42921466479765136</c:v>
                </c:pt>
                <c:pt idx="19">
                  <c:v>0.42218193849710645</c:v>
                </c:pt>
                <c:pt idx="20">
                  <c:v>0.40293492036933398</c:v>
                </c:pt>
                <c:pt idx="21">
                  <c:v>0.38651665485471304</c:v>
                </c:pt>
                <c:pt idx="22">
                  <c:v>0.38115088232505867</c:v>
                </c:pt>
                <c:pt idx="23">
                  <c:v>0.37235448375716573</c:v>
                </c:pt>
                <c:pt idx="24">
                  <c:v>0.36125344204214882</c:v>
                </c:pt>
                <c:pt idx="25">
                  <c:v>0.37801686077772689</c:v>
                </c:pt>
                <c:pt idx="26">
                  <c:v>0.36566405188140777</c:v>
                </c:pt>
                <c:pt idx="27">
                  <c:v>0.37022443305620362</c:v>
                </c:pt>
                <c:pt idx="28">
                  <c:v>0.37100391189875487</c:v>
                </c:pt>
                <c:pt idx="29">
                  <c:v>0.3632191592193863</c:v>
                </c:pt>
                <c:pt idx="30">
                  <c:v>0.36207293255917422</c:v>
                </c:pt>
                <c:pt idx="31">
                  <c:v>0.35867548134789401</c:v>
                </c:pt>
                <c:pt idx="32">
                  <c:v>0.33417893553895522</c:v>
                </c:pt>
                <c:pt idx="33">
                  <c:v>0.34076686167430742</c:v>
                </c:pt>
              </c:numCache>
            </c:numRef>
          </c:val>
          <c:smooth val="0"/>
          <c:extLst xmlns:c16r2="http://schemas.microsoft.com/office/drawing/2015/06/chart">
            <c:ext xmlns:c16="http://schemas.microsoft.com/office/drawing/2014/chart" uri="{C3380CC4-5D6E-409C-BE32-E72D297353CC}">
              <c16:uniqueId val="{00000000-637D-4C7F-8772-E82314251C5C}"/>
            </c:ext>
          </c:extLst>
        </c:ser>
        <c:ser>
          <c:idx val="1"/>
          <c:order val="1"/>
          <c:tx>
            <c:strRef>
              <c:f>Sheet1!$C$1</c:f>
              <c:strCache>
                <c:ptCount val="1"/>
                <c:pt idx="0">
                  <c:v>State Share</c:v>
                </c:pt>
              </c:strCache>
            </c:strRef>
          </c:tx>
          <c:spPr>
            <a:ln w="19050">
              <a:solidFill>
                <a:schemeClr val="accent3">
                  <a:lumMod val="50000"/>
                </a:schemeClr>
              </a:solidFill>
            </a:ln>
          </c:spPr>
          <c:marker>
            <c:symbol val="none"/>
          </c:marker>
          <c:cat>
            <c:strRef>
              <c:f>Sheet1!$A$2:$A$35</c:f>
              <c:strCache>
                <c:ptCount val="34"/>
                <c:pt idx="0">
                  <c:v>1983</c:v>
                </c:pt>
                <c:pt idx="1">
                  <c:v>1984</c:v>
                </c:pt>
                <c:pt idx="2">
                  <c:v>1985</c:v>
                </c:pt>
                <c:pt idx="3">
                  <c:v>1986</c:v>
                </c:pt>
                <c:pt idx="4">
                  <c:v>1987</c:v>
                </c:pt>
                <c:pt idx="5">
                  <c:v>1988</c:v>
                </c:pt>
                <c:pt idx="6">
                  <c:v>1989</c:v>
                </c:pt>
                <c:pt idx="7">
                  <c:v>1990</c:v>
                </c:pt>
                <c:pt idx="8">
                  <c:v>1991</c:v>
                </c:pt>
                <c:pt idx="9">
                  <c:v>1992</c:v>
                </c:pt>
                <c:pt idx="10">
                  <c:v>1992-93</c:v>
                </c:pt>
                <c:pt idx="11">
                  <c:v>1993-94</c:v>
                </c:pt>
                <c:pt idx="12">
                  <c:v>1994-95</c:v>
                </c:pt>
                <c:pt idx="13">
                  <c:v>1995-96</c:v>
                </c:pt>
                <c:pt idx="14">
                  <c:v>1996-97</c:v>
                </c:pt>
                <c:pt idx="15">
                  <c:v>1997-98</c:v>
                </c:pt>
                <c:pt idx="16">
                  <c:v>1998-99</c:v>
                </c:pt>
                <c:pt idx="17">
                  <c:v>1999-00</c:v>
                </c:pt>
                <c:pt idx="18">
                  <c:v>2000-01</c:v>
                </c:pt>
                <c:pt idx="19">
                  <c:v>2001-02</c:v>
                </c:pt>
                <c:pt idx="20">
                  <c:v>2002-03</c:v>
                </c:pt>
                <c:pt idx="21">
                  <c:v>2003-04</c:v>
                </c:pt>
                <c:pt idx="22">
                  <c:v>2004-05</c:v>
                </c:pt>
                <c:pt idx="23">
                  <c:v>2005-06</c:v>
                </c:pt>
                <c:pt idx="24">
                  <c:v>2006-07</c:v>
                </c:pt>
                <c:pt idx="25">
                  <c:v>2007-08</c:v>
                </c:pt>
                <c:pt idx="26">
                  <c:v>2008-09</c:v>
                </c:pt>
                <c:pt idx="27">
                  <c:v>2009-10</c:v>
                </c:pt>
                <c:pt idx="28">
                  <c:v>2010-11</c:v>
                </c:pt>
                <c:pt idx="29">
                  <c:v>2011-12</c:v>
                </c:pt>
                <c:pt idx="30">
                  <c:v>2012-13</c:v>
                </c:pt>
                <c:pt idx="31">
                  <c:v>2013-14</c:v>
                </c:pt>
                <c:pt idx="32">
                  <c:v>2014-15</c:v>
                </c:pt>
                <c:pt idx="33">
                  <c:v>2015-16</c:v>
                </c:pt>
              </c:strCache>
            </c:strRef>
          </c:cat>
          <c:val>
            <c:numRef>
              <c:f>Sheet1!$C$2:$C$35</c:f>
              <c:numCache>
                <c:formatCode>0.0%</c:formatCode>
                <c:ptCount val="34"/>
                <c:pt idx="0">
                  <c:v>0.47638497041239686</c:v>
                </c:pt>
                <c:pt idx="1">
                  <c:v>0.44991097396811747</c:v>
                </c:pt>
                <c:pt idx="2">
                  <c:v>0.46420170069011929</c:v>
                </c:pt>
                <c:pt idx="3">
                  <c:v>0.43302454752558017</c:v>
                </c:pt>
                <c:pt idx="4">
                  <c:v>0.43463435769189851</c:v>
                </c:pt>
                <c:pt idx="5">
                  <c:v>0.43152668766021823</c:v>
                </c:pt>
                <c:pt idx="6">
                  <c:v>0.45025853130363608</c:v>
                </c:pt>
                <c:pt idx="7">
                  <c:v>0.47078236163638137</c:v>
                </c:pt>
                <c:pt idx="8">
                  <c:v>0.51663663117133007</c:v>
                </c:pt>
                <c:pt idx="9">
                  <c:v>0.54412923170410443</c:v>
                </c:pt>
                <c:pt idx="10">
                  <c:v>0.52638545307298079</c:v>
                </c:pt>
                <c:pt idx="11">
                  <c:v>0.53193531439868569</c:v>
                </c:pt>
                <c:pt idx="12">
                  <c:v>0.54322385166256015</c:v>
                </c:pt>
                <c:pt idx="13">
                  <c:v>0.54807284043693327</c:v>
                </c:pt>
                <c:pt idx="14">
                  <c:v>0.55825819557370293</c:v>
                </c:pt>
                <c:pt idx="15">
                  <c:v>0.55670361088480469</c:v>
                </c:pt>
                <c:pt idx="16">
                  <c:v>0.56601351502395758</c:v>
                </c:pt>
                <c:pt idx="17">
                  <c:v>0.56655875904670894</c:v>
                </c:pt>
                <c:pt idx="18">
                  <c:v>0.57078533520234886</c:v>
                </c:pt>
                <c:pt idx="19">
                  <c:v>0.57781806150289361</c:v>
                </c:pt>
                <c:pt idx="20">
                  <c:v>0.59706507963066591</c:v>
                </c:pt>
                <c:pt idx="21">
                  <c:v>0.61348334514528691</c:v>
                </c:pt>
                <c:pt idx="22">
                  <c:v>0.61884911767494166</c:v>
                </c:pt>
                <c:pt idx="23">
                  <c:v>0.62764551624283471</c:v>
                </c:pt>
                <c:pt idx="24">
                  <c:v>0.63874655795785118</c:v>
                </c:pt>
                <c:pt idx="25">
                  <c:v>0.62198313922227322</c:v>
                </c:pt>
                <c:pt idx="26">
                  <c:v>0.63433594811859251</c:v>
                </c:pt>
                <c:pt idx="27">
                  <c:v>0.62977556694379666</c:v>
                </c:pt>
                <c:pt idx="28">
                  <c:v>0.62899608810124519</c:v>
                </c:pt>
                <c:pt idx="29">
                  <c:v>0.6367808407806137</c:v>
                </c:pt>
                <c:pt idx="30">
                  <c:v>0.63792706744082595</c:v>
                </c:pt>
                <c:pt idx="31">
                  <c:v>0.64132451865210616</c:v>
                </c:pt>
                <c:pt idx="32">
                  <c:v>0.66582106446104494</c:v>
                </c:pt>
                <c:pt idx="33">
                  <c:v>0.65923313832569264</c:v>
                </c:pt>
              </c:numCache>
            </c:numRef>
          </c:val>
          <c:smooth val="0"/>
          <c:extLst xmlns:c16r2="http://schemas.microsoft.com/office/drawing/2015/06/chart">
            <c:ext xmlns:c16="http://schemas.microsoft.com/office/drawing/2014/chart" uri="{C3380CC4-5D6E-409C-BE32-E72D297353CC}">
              <c16:uniqueId val="{00000001-637D-4C7F-8772-E82314251C5C}"/>
            </c:ext>
          </c:extLst>
        </c:ser>
        <c:dLbls>
          <c:showLegendKey val="0"/>
          <c:showVal val="0"/>
          <c:showCatName val="0"/>
          <c:showSerName val="0"/>
          <c:showPercent val="0"/>
          <c:showBubbleSize val="0"/>
        </c:dLbls>
        <c:smooth val="0"/>
        <c:axId val="426743712"/>
        <c:axId val="426739008"/>
      </c:lineChart>
      <c:catAx>
        <c:axId val="426743712"/>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426739008"/>
        <c:crosses val="autoZero"/>
        <c:auto val="1"/>
        <c:lblAlgn val="ctr"/>
        <c:lblOffset val="100"/>
        <c:noMultiLvlLbl val="0"/>
      </c:catAx>
      <c:valAx>
        <c:axId val="426739008"/>
        <c:scaling>
          <c:orientation val="minMax"/>
          <c:min val="0.3000000000000001"/>
        </c:scaling>
        <c:delete val="0"/>
        <c:axPos val="l"/>
        <c:numFmt formatCode="0%" sourceLinked="0"/>
        <c:majorTickMark val="out"/>
        <c:minorTickMark val="none"/>
        <c:tickLblPos val="nextTo"/>
        <c:txPr>
          <a:bodyPr/>
          <a:lstStyle/>
          <a:p>
            <a:pPr>
              <a:defRPr>
                <a:solidFill>
                  <a:schemeClr val="tx1">
                    <a:lumMod val="50000"/>
                    <a:lumOff val="50000"/>
                  </a:schemeClr>
                </a:solidFill>
                <a:latin typeface="Arial" panose="020B0604020202020204" pitchFamily="34" charset="0"/>
                <a:cs typeface="Arial" panose="020B0604020202020204" pitchFamily="34" charset="0"/>
              </a:defRPr>
            </a:pPr>
            <a:endParaRPr lang="en-US"/>
          </a:p>
        </c:txPr>
        <c:crossAx val="426743712"/>
        <c:crosses val="autoZero"/>
        <c:crossBetween val="between"/>
        <c:majorUnit val="0.1"/>
      </c:valAx>
      <c:spPr>
        <a:noFill/>
        <a:ln w="24916">
          <a:noFill/>
        </a:ln>
      </c:spPr>
    </c:plotArea>
    <c:plotVisOnly val="1"/>
    <c:dispBlanksAs val="gap"/>
    <c:showDLblsOverMax val="0"/>
  </c:chart>
  <c:txPr>
    <a:bodyPr/>
    <a:lstStyle/>
    <a:p>
      <a:pPr>
        <a:defRPr sz="1570"/>
      </a:pPr>
      <a:endParaRPr lang="en-US"/>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08054762385475E-2"/>
          <c:y val="0.15680234885893501"/>
          <c:w val="0.8552743407074116"/>
          <c:h val="0.7914911695360114"/>
        </c:manualLayout>
      </c:layout>
      <c:pieChart>
        <c:varyColors val="1"/>
        <c:ser>
          <c:idx val="0"/>
          <c:order val="0"/>
          <c:spPr>
            <a:solidFill>
              <a:schemeClr val="accent1">
                <a:lumMod val="75000"/>
              </a:schemeClr>
            </a:solidFill>
            <a:ln>
              <a:solidFill>
                <a:schemeClr val="bg1"/>
              </a:solidFill>
            </a:ln>
          </c:spPr>
          <c:dPt>
            <c:idx val="0"/>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01-8172-4E03-B3FF-AD24A19C5E5E}"/>
              </c:ext>
            </c:extLst>
          </c:dPt>
          <c:dPt>
            <c:idx val="1"/>
            <c:bubble3D val="0"/>
            <c:extLst xmlns:c16r2="http://schemas.microsoft.com/office/drawing/2015/06/chart">
              <c:ext xmlns:c16="http://schemas.microsoft.com/office/drawing/2014/chart" uri="{C3380CC4-5D6E-409C-BE32-E72D297353CC}">
                <c16:uniqueId val="{00000002-8172-4E03-B3FF-AD24A19C5E5E}"/>
              </c:ext>
            </c:extLst>
          </c:dPt>
          <c:dLbls>
            <c:delete val="1"/>
          </c:dLbls>
          <c:cat>
            <c:strRef>
              <c:f>Gallagher!$Q$36:$Q$37</c:f>
              <c:strCache>
                <c:ptCount val="2"/>
                <c:pt idx="0">
                  <c:v>Non-Residential</c:v>
                </c:pt>
                <c:pt idx="1">
                  <c:v>Residential</c:v>
                </c:pt>
              </c:strCache>
            </c:strRef>
          </c:cat>
          <c:val>
            <c:numRef>
              <c:f>Gallagher!$S$36:$S$37</c:f>
              <c:numCache>
                <c:formatCode>General</c:formatCode>
                <c:ptCount val="2"/>
                <c:pt idx="0">
                  <c:v>0.252</c:v>
                </c:pt>
                <c:pt idx="1">
                  <c:v>0.748</c:v>
                </c:pt>
              </c:numCache>
            </c:numRef>
          </c:val>
          <c:extLst xmlns:c16r2="http://schemas.microsoft.com/office/drawing/2015/06/chart">
            <c:ext xmlns:c16="http://schemas.microsoft.com/office/drawing/2014/chart" uri="{C3380CC4-5D6E-409C-BE32-E72D297353CC}">
              <c16:uniqueId val="{00000003-8172-4E03-B3FF-AD24A19C5E5E}"/>
            </c:ext>
          </c:extLst>
        </c:ser>
        <c:dLbls>
          <c:dLblPos val="bestFit"/>
          <c:showLegendKey val="0"/>
          <c:showVal val="1"/>
          <c:showCatName val="0"/>
          <c:showSerName val="0"/>
          <c:showPercent val="0"/>
          <c:showBubbleSize val="0"/>
          <c:showLeaderLines val="1"/>
        </c:dLbls>
        <c:firstSliceAng val="90"/>
      </c:pieChart>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408054762385489E-2"/>
          <c:y val="0.14505868113636058"/>
          <c:w val="0.87809494505904351"/>
          <c:h val="0.84507257105682299"/>
        </c:manualLayout>
      </c:layout>
      <c:pieChart>
        <c:varyColors val="1"/>
        <c:ser>
          <c:idx val="0"/>
          <c:order val="0"/>
          <c:spPr>
            <a:solidFill>
              <a:schemeClr val="accent1">
                <a:lumMod val="75000"/>
              </a:schemeClr>
            </a:solidFill>
            <a:ln>
              <a:solidFill>
                <a:schemeClr val="bg1"/>
              </a:solidFill>
            </a:ln>
          </c:spPr>
          <c:dPt>
            <c:idx val="0"/>
            <c:bubble3D val="0"/>
            <c:spPr>
              <a:solidFill>
                <a:schemeClr val="bg1">
                  <a:lumMod val="85000"/>
                </a:schemeClr>
              </a:solidFill>
              <a:ln>
                <a:solidFill>
                  <a:schemeClr val="bg1"/>
                </a:solidFill>
              </a:ln>
            </c:spPr>
            <c:extLst xmlns:c16r2="http://schemas.microsoft.com/office/drawing/2015/06/chart">
              <c:ext xmlns:c16="http://schemas.microsoft.com/office/drawing/2014/chart" uri="{C3380CC4-5D6E-409C-BE32-E72D297353CC}">
                <c16:uniqueId val="{00000001-1360-443E-B02D-471949177480}"/>
              </c:ext>
            </c:extLst>
          </c:dPt>
          <c:dPt>
            <c:idx val="1"/>
            <c:bubble3D val="0"/>
            <c:extLst xmlns:c16r2="http://schemas.microsoft.com/office/drawing/2015/06/chart">
              <c:ext xmlns:c16="http://schemas.microsoft.com/office/drawing/2014/chart" uri="{C3380CC4-5D6E-409C-BE32-E72D297353CC}">
                <c16:uniqueId val="{00000002-1360-443E-B02D-471949177480}"/>
              </c:ext>
            </c:extLst>
          </c:dPt>
          <c:dLbls>
            <c:delete val="1"/>
          </c:dLbls>
          <c:cat>
            <c:strRef>
              <c:f>Gallagher!$Q$36:$Q$37</c:f>
              <c:strCache>
                <c:ptCount val="2"/>
                <c:pt idx="0">
                  <c:v>Non-Residential</c:v>
                </c:pt>
                <c:pt idx="1">
                  <c:v>Residential</c:v>
                </c:pt>
              </c:strCache>
            </c:strRef>
          </c:cat>
          <c:val>
            <c:numRef>
              <c:f>Gallagher!$R$36:$R$37</c:f>
              <c:numCache>
                <c:formatCode>General</c:formatCode>
                <c:ptCount val="2"/>
                <c:pt idx="0">
                  <c:v>0.55000000000000004</c:v>
                </c:pt>
                <c:pt idx="1">
                  <c:v>0.45</c:v>
                </c:pt>
              </c:numCache>
            </c:numRef>
          </c:val>
          <c:extLst xmlns:c16r2="http://schemas.microsoft.com/office/drawing/2015/06/chart">
            <c:ext xmlns:c16="http://schemas.microsoft.com/office/drawing/2014/chart" uri="{C3380CC4-5D6E-409C-BE32-E72D297353CC}">
              <c16:uniqueId val="{00000003-1360-443E-B02D-471949177480}"/>
            </c:ext>
          </c:extLst>
        </c:ser>
        <c:dLbls>
          <c:dLblPos val="bestFit"/>
          <c:showLegendKey val="0"/>
          <c:showVal val="1"/>
          <c:showCatName val="0"/>
          <c:showSerName val="0"/>
          <c:showPercent val="0"/>
          <c:showBubbleSize val="0"/>
          <c:showLeaderLines val="1"/>
        </c:dLbls>
        <c:firstSliceAng val="72"/>
      </c:pieChart>
    </c:plotArea>
    <c:plotVisOnly val="1"/>
    <c:dispBlanksAs val="gap"/>
    <c:showDLblsOverMax val="0"/>
  </c:chart>
  <c:spPr>
    <a:noFill/>
    <a:ln>
      <a:noFill/>
    </a:ln>
  </c:spPr>
  <c:txPr>
    <a:bodyPr/>
    <a:lstStyle/>
    <a:p>
      <a:pPr>
        <a:defRPr>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olidFill>
              <a:srgbClr val="723A77"/>
            </a:solidFill>
            <a:ln w="28575">
              <a:solidFill>
                <a:schemeClr val="bg1"/>
              </a:solidFill>
            </a:ln>
          </c:spPr>
          <c:dPt>
            <c:idx val="0"/>
            <c:bubble3D val="0"/>
            <c:spPr>
              <a:solidFill>
                <a:srgbClr val="35588C"/>
              </a:solidFill>
              <a:ln w="28575">
                <a:solidFill>
                  <a:schemeClr val="bg1"/>
                </a:solidFill>
              </a:ln>
            </c:spPr>
            <c:extLst xmlns:c16r2="http://schemas.microsoft.com/office/drawing/2015/06/chart">
              <c:ext xmlns:c16="http://schemas.microsoft.com/office/drawing/2014/chart" uri="{C3380CC4-5D6E-409C-BE32-E72D297353CC}">
                <c16:uniqueId val="{00000001-AD68-4178-B88A-8BF495B52913}"/>
              </c:ext>
            </c:extLst>
          </c:dPt>
          <c:dPt>
            <c:idx val="1"/>
            <c:bubble3D val="0"/>
            <c:spPr>
              <a:solidFill>
                <a:srgbClr val="35588C">
                  <a:alpha val="58039"/>
                </a:srgbClr>
              </a:solidFill>
              <a:ln w="28575">
                <a:solidFill>
                  <a:schemeClr val="bg1"/>
                </a:solidFill>
              </a:ln>
            </c:spPr>
            <c:extLst xmlns:c16r2="http://schemas.microsoft.com/office/drawing/2015/06/chart">
              <c:ext xmlns:c16="http://schemas.microsoft.com/office/drawing/2014/chart" uri="{C3380CC4-5D6E-409C-BE32-E72D297353CC}">
                <c16:uniqueId val="{00000003-AD68-4178-B88A-8BF495B52913}"/>
              </c:ext>
            </c:extLst>
          </c:dPt>
          <c:dPt>
            <c:idx val="2"/>
            <c:bubble3D val="0"/>
            <c:spPr>
              <a:solidFill>
                <a:schemeClr val="bg1">
                  <a:lumMod val="50000"/>
                </a:schemeClr>
              </a:solidFill>
              <a:ln w="28575">
                <a:solidFill>
                  <a:schemeClr val="bg1"/>
                </a:solidFill>
              </a:ln>
            </c:spPr>
            <c:extLst xmlns:c16r2="http://schemas.microsoft.com/office/drawing/2015/06/chart">
              <c:ext xmlns:c16="http://schemas.microsoft.com/office/drawing/2014/chart" uri="{C3380CC4-5D6E-409C-BE32-E72D297353CC}">
                <c16:uniqueId val="{00000005-AD68-4178-B88A-8BF495B52913}"/>
              </c:ext>
            </c:extLst>
          </c:dPt>
          <c:dLbls>
            <c:dLbl>
              <c:idx val="0"/>
              <c:layout>
                <c:manualLayout>
                  <c:x val="-0.15956457868139617"/>
                  <c:y val="-0.12331306068084773"/>
                </c:manualLayout>
              </c:layout>
              <c:tx>
                <c:rich>
                  <a:bodyPr/>
                  <a:lstStyle/>
                  <a:p>
                    <a:pPr>
                      <a:defRPr sz="2400">
                        <a:solidFill>
                          <a:schemeClr val="bg1"/>
                        </a:solidFill>
                      </a:defRPr>
                    </a:pPr>
                    <a:r>
                      <a:rPr lang="en-US" dirty="0"/>
                      <a:t>60%</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D68-4178-B88A-8BF495B52913}"/>
                </c:ext>
                <c:ext xmlns:c15="http://schemas.microsoft.com/office/drawing/2012/chart" uri="{CE6537A1-D6FC-4f65-9D91-7224C49458BB}">
                  <c15:layout/>
                </c:ext>
              </c:extLst>
            </c:dLbl>
            <c:dLbl>
              <c:idx val="1"/>
              <c:layout>
                <c:manualLayout>
                  <c:x val="2.1449274297802325E-2"/>
                  <c:y val="-2.1304403180945664E-2"/>
                </c:manualLayout>
              </c:layout>
              <c:tx>
                <c:rich>
                  <a:bodyPr/>
                  <a:lstStyle/>
                  <a:p>
                    <a:r>
                      <a:rPr lang="en-US"/>
                      <a:t>5.3%</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D68-4178-B88A-8BF495B52913}"/>
                </c:ext>
                <c:ext xmlns:c15="http://schemas.microsoft.com/office/drawing/2012/chart" uri="{CE6537A1-D6FC-4f65-9D91-7224C49458BB}">
                  <c15:layout/>
                </c:ext>
              </c:extLst>
            </c:dLbl>
            <c:dLbl>
              <c:idx val="2"/>
              <c:layout/>
              <c:tx>
                <c:rich>
                  <a:bodyPr/>
                  <a:lstStyle/>
                  <a:p>
                    <a:r>
                      <a:rPr lang="en-US"/>
                      <a:t>4.2%</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AD68-4178-B88A-8BF495B52913}"/>
                </c:ext>
                <c:ext xmlns:c15="http://schemas.microsoft.com/office/drawing/2012/chart" uri="{CE6537A1-D6FC-4f65-9D91-7224C49458BB}">
                  <c15:layout/>
                </c:ext>
              </c:extLst>
            </c:dLbl>
            <c:dLbl>
              <c:idx val="3"/>
              <c:layout>
                <c:manualLayout>
                  <c:x val="0.15756287460336116"/>
                  <c:y val="0.13229693070082657"/>
                </c:manualLayout>
              </c:layout>
              <c:tx>
                <c:rich>
                  <a:bodyPr/>
                  <a:lstStyle/>
                  <a:p>
                    <a:pPr>
                      <a:defRPr sz="2400">
                        <a:solidFill>
                          <a:schemeClr val="bg1"/>
                        </a:solidFill>
                      </a:defRPr>
                    </a:pPr>
                    <a:r>
                      <a:rPr lang="en-US" dirty="0"/>
                      <a:t>30.5%</a:t>
                    </a:r>
                  </a:p>
                </c:rich>
              </c:tx>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AD68-4178-B88A-8BF495B52913}"/>
                </c:ext>
                <c:ext xmlns:c15="http://schemas.microsoft.com/office/drawing/2012/chart" uri="{CE6537A1-D6FC-4f65-9D91-7224C49458BB}">
                  <c15:layout/>
                </c:ext>
              </c:extLst>
            </c:dLbl>
            <c:spPr>
              <a:noFill/>
              <a:ln>
                <a:noFill/>
              </a:ln>
              <a:effectLst/>
            </c:spPr>
            <c:txPr>
              <a:bodyPr/>
              <a:lstStyle/>
              <a:p>
                <a:pPr>
                  <a:defRPr sz="2400"/>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Individual Income Taxes</c:v>
                </c:pt>
                <c:pt idx="1">
                  <c:v>Corporate Income Taxes</c:v>
                </c:pt>
                <c:pt idx="2">
                  <c:v>Other sources</c:v>
                </c:pt>
                <c:pt idx="3">
                  <c:v>Sales, use and excise taxes</c:v>
                </c:pt>
              </c:strCache>
            </c:strRef>
          </c:cat>
          <c:val>
            <c:numRef>
              <c:f>Sheet1!$B$2:$B$5</c:f>
              <c:numCache>
                <c:formatCode>0%</c:formatCode>
                <c:ptCount val="4"/>
                <c:pt idx="0">
                  <c:v>0.61</c:v>
                </c:pt>
                <c:pt idx="1">
                  <c:v>7.0000000000000007E-2</c:v>
                </c:pt>
                <c:pt idx="2">
                  <c:v>0.03</c:v>
                </c:pt>
                <c:pt idx="3">
                  <c:v>0.28999999999999998</c:v>
                </c:pt>
              </c:numCache>
            </c:numRef>
          </c:val>
          <c:extLst xmlns:c16r2="http://schemas.microsoft.com/office/drawing/2015/06/chart">
            <c:ext xmlns:c16="http://schemas.microsoft.com/office/drawing/2014/chart" uri="{C3380CC4-5D6E-409C-BE32-E72D297353CC}">
              <c16:uniqueId val="{00000007-AD68-4178-B88A-8BF495B52913}"/>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Lbls>
            <c:dLbl>
              <c:idx val="1"/>
              <c:layout>
                <c:manualLayout>
                  <c:x val="-0.13647803777748727"/>
                  <c:y val="8.10969876148036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4C9-407A-B786-BF40DBA9DCE0}"/>
                </c:ext>
                <c:ext xmlns:c15="http://schemas.microsoft.com/office/drawing/2012/chart" uri="{CE6537A1-D6FC-4f65-9D91-7224C49458BB}">
                  <c15:layout/>
                </c:ext>
              </c:extLst>
            </c:dLbl>
            <c:dLbl>
              <c:idx val="2"/>
              <c:layout>
                <c:manualLayout>
                  <c:x val="5.2788211752592927E-2"/>
                  <c:y val="-0.1473324720676145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4C9-407A-B786-BF40DBA9DCE0}"/>
                </c:ext>
                <c:ext xmlns:c15="http://schemas.microsoft.com/office/drawing/2012/chart" uri="{CE6537A1-D6FC-4f65-9D91-7224C49458BB}">
                  <c15:layout/>
                </c:ext>
              </c:extLst>
            </c:dLbl>
            <c:spPr>
              <a:noFill/>
              <a:ln>
                <a:noFill/>
              </a:ln>
              <a:effectLst/>
            </c:spPr>
            <c:txPr>
              <a:bodyPr/>
              <a:lstStyle/>
              <a:p>
                <a:pPr>
                  <a:defRPr sz="2000"/>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15:layout/>
              </c:ext>
            </c:extLst>
          </c:dLbls>
          <c:cat>
            <c:strRef>
              <c:f>'[Pie Update.xlsx]Sheet1'!$J$2:$J$10</c:f>
              <c:strCache>
                <c:ptCount val="9"/>
                <c:pt idx="0">
                  <c:v>Transportation </c:v>
                </c:pt>
                <c:pt idx="1">
                  <c:v>Schools</c:v>
                </c:pt>
                <c:pt idx="2">
                  <c:v>Health Care</c:v>
                </c:pt>
                <c:pt idx="3">
                  <c:v>Public Safety</c:v>
                </c:pt>
                <c:pt idx="4">
                  <c:v>Colleges</c:v>
                </c:pt>
                <c:pt idx="5">
                  <c:v>Human Services</c:v>
                </c:pt>
                <c:pt idx="6">
                  <c:v>Public Health</c:v>
                </c:pt>
                <c:pt idx="7">
                  <c:v>Courts</c:v>
                </c:pt>
                <c:pt idx="8">
                  <c:v>Other </c:v>
                </c:pt>
              </c:strCache>
            </c:strRef>
          </c:cat>
          <c:val>
            <c:numRef>
              <c:f>'[Pie Update.xlsx]Sheet1'!$K$2:$K$10</c:f>
              <c:numCache>
                <c:formatCode>0.0%</c:formatCode>
                <c:ptCount val="9"/>
                <c:pt idx="0">
                  <c:v>2.00197826122516E-2</c:v>
                </c:pt>
                <c:pt idx="1">
                  <c:v>0.37683508139154931</c:v>
                </c:pt>
                <c:pt idx="2">
                  <c:v>0.26570197565749226</c:v>
                </c:pt>
                <c:pt idx="3">
                  <c:v>8.8318018933026335E-2</c:v>
                </c:pt>
                <c:pt idx="4">
                  <c:v>8.7189628310221562E-2</c:v>
                </c:pt>
                <c:pt idx="5">
                  <c:v>8.324605055123957E-2</c:v>
                </c:pt>
                <c:pt idx="6">
                  <c:v>4.7677088267338054E-3</c:v>
                </c:pt>
                <c:pt idx="7">
                  <c:v>4.8680993879881583E-2</c:v>
                </c:pt>
                <c:pt idx="8">
                  <c:v>4.5260542449855563E-2</c:v>
                </c:pt>
              </c:numCache>
            </c:numRef>
          </c:val>
          <c:extLst xmlns:c16r2="http://schemas.microsoft.com/office/drawing/2015/06/chart">
            <c:ext xmlns:c16="http://schemas.microsoft.com/office/drawing/2014/chart" uri="{C3380CC4-5D6E-409C-BE32-E72D297353CC}">
              <c16:uniqueId val="{00000002-F4C9-407A-B786-BF40DBA9DCE0}"/>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2000" b="0" dirty="0"/>
              <a:t>Colorado</a:t>
            </a:r>
            <a:r>
              <a:rPr lang="en-US" sz="2000" b="0" baseline="0" dirty="0"/>
              <a:t> General Fund Revenue</a:t>
            </a:r>
            <a:endParaRPr lang="en-US" sz="2000" b="0" dirty="0"/>
          </a:p>
        </c:rich>
      </c:tx>
      <c:layout>
        <c:manualLayout>
          <c:xMode val="edge"/>
          <c:yMode val="edge"/>
          <c:x val="0.3202113266769489"/>
          <c:y val="5.1256796025496813E-2"/>
        </c:manualLayout>
      </c:layout>
      <c:overlay val="0"/>
    </c:title>
    <c:autoTitleDeleted val="0"/>
    <c:plotArea>
      <c:layout/>
      <c:barChart>
        <c:barDir val="col"/>
        <c:grouping val="clustered"/>
        <c:varyColors val="0"/>
        <c:ser>
          <c:idx val="0"/>
          <c:order val="0"/>
          <c:tx>
            <c:strRef>
              <c:f>Sheet4!$A$4</c:f>
              <c:strCache>
                <c:ptCount val="1"/>
                <c:pt idx="0">
                  <c:v>GROSS GENERAL FUND ** (Net of SEF Transfer)</c:v>
                </c:pt>
              </c:strCache>
            </c:strRef>
          </c:tx>
          <c:spPr>
            <a:solidFill>
              <a:srgbClr val="35588C"/>
            </a:solidFill>
          </c:spPr>
          <c:invertIfNegative val="0"/>
          <c:dPt>
            <c:idx val="11"/>
            <c:invertIfNegative val="0"/>
            <c:bubble3D val="0"/>
            <c:spPr>
              <a:solidFill>
                <a:srgbClr val="723A77"/>
              </a:solidFill>
            </c:spPr>
            <c:extLst xmlns:c16r2="http://schemas.microsoft.com/office/drawing/2015/06/chart">
              <c:ext xmlns:c16="http://schemas.microsoft.com/office/drawing/2014/chart" uri="{C3380CC4-5D6E-409C-BE32-E72D297353CC}">
                <c16:uniqueId val="{00000001-257C-42FD-90DA-3ACB754845AF}"/>
              </c:ext>
            </c:extLst>
          </c:dPt>
          <c:dPt>
            <c:idx val="12"/>
            <c:invertIfNegative val="0"/>
            <c:bubble3D val="0"/>
            <c:spPr>
              <a:solidFill>
                <a:srgbClr val="723A77"/>
              </a:solidFill>
            </c:spPr>
            <c:extLst xmlns:c16r2="http://schemas.microsoft.com/office/drawing/2015/06/chart">
              <c:ext xmlns:c16="http://schemas.microsoft.com/office/drawing/2014/chart" uri="{C3380CC4-5D6E-409C-BE32-E72D297353CC}">
                <c16:uniqueId val="{00000003-257C-42FD-90DA-3ACB754845AF}"/>
              </c:ext>
            </c:extLst>
          </c:dPt>
          <c:dPt>
            <c:idx val="13"/>
            <c:invertIfNegative val="0"/>
            <c:bubble3D val="0"/>
            <c:spPr>
              <a:solidFill>
                <a:srgbClr val="723A77"/>
              </a:solidFill>
            </c:spPr>
            <c:extLst xmlns:c16r2="http://schemas.microsoft.com/office/drawing/2015/06/chart">
              <c:ext xmlns:c16="http://schemas.microsoft.com/office/drawing/2014/chart" uri="{C3380CC4-5D6E-409C-BE32-E72D297353CC}">
                <c16:uniqueId val="{00000005-257C-42FD-90DA-3ACB754845AF}"/>
              </c:ext>
            </c:extLst>
          </c:dPt>
          <c:dPt>
            <c:idx val="18"/>
            <c:invertIfNegative val="0"/>
            <c:bubble3D val="0"/>
            <c:spPr>
              <a:solidFill>
                <a:srgbClr val="D1D3D4"/>
              </a:solidFill>
            </c:spPr>
            <c:extLst xmlns:c16r2="http://schemas.microsoft.com/office/drawing/2015/06/chart">
              <c:ext xmlns:c16="http://schemas.microsoft.com/office/drawing/2014/chart" uri="{C3380CC4-5D6E-409C-BE32-E72D297353CC}">
                <c16:uniqueId val="{00000007-257C-42FD-90DA-3ACB754845AF}"/>
              </c:ext>
            </c:extLst>
          </c:dPt>
          <c:dPt>
            <c:idx val="19"/>
            <c:invertIfNegative val="0"/>
            <c:bubble3D val="0"/>
            <c:spPr>
              <a:solidFill>
                <a:srgbClr val="D1D3D4"/>
              </a:solidFill>
            </c:spPr>
            <c:extLst xmlns:c16r2="http://schemas.microsoft.com/office/drawing/2015/06/chart">
              <c:ext xmlns:c16="http://schemas.microsoft.com/office/drawing/2014/chart" uri="{C3380CC4-5D6E-409C-BE32-E72D297353CC}">
                <c16:uniqueId val="{00000009-257C-42FD-90DA-3ACB754845AF}"/>
              </c:ext>
            </c:extLst>
          </c:dPt>
          <c:dPt>
            <c:idx val="20"/>
            <c:invertIfNegative val="0"/>
            <c:bubble3D val="0"/>
            <c:spPr>
              <a:solidFill>
                <a:srgbClr val="D1D3D4"/>
              </a:solidFill>
            </c:spPr>
            <c:extLst xmlns:c16r2="http://schemas.microsoft.com/office/drawing/2015/06/chart">
              <c:ext xmlns:c16="http://schemas.microsoft.com/office/drawing/2014/chart" uri="{C3380CC4-5D6E-409C-BE32-E72D297353CC}">
                <c16:uniqueId val="{0000000B-257C-42FD-90DA-3ACB754845AF}"/>
              </c:ext>
            </c:extLst>
          </c:dPt>
          <c:cat>
            <c:numRef>
              <c:f>Sheet4!$I$3:$V$3</c:f>
              <c:numCache>
                <c:formatCode>General</c:formatCode>
                <c:ptCount val="14"/>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numCache>
            </c:numRef>
          </c:cat>
          <c:val>
            <c:numRef>
              <c:f>Sheet4!$I$4:$V$4</c:f>
              <c:numCache>
                <c:formatCode>_("$"* #,##0_);_("$"* \(#,##0\);_("$"* "-"??_);_(@_)</c:formatCode>
                <c:ptCount val="14"/>
                <c:pt idx="0">
                  <c:v>5766.4</c:v>
                </c:pt>
                <c:pt idx="1">
                  <c:v>6160.8539999999994</c:v>
                </c:pt>
                <c:pt idx="2">
                  <c:v>6964.7309999999998</c:v>
                </c:pt>
                <c:pt idx="3">
                  <c:v>7539.8109999999997</c:v>
                </c:pt>
                <c:pt idx="4">
                  <c:v>7742.9</c:v>
                </c:pt>
                <c:pt idx="5">
                  <c:v>6742.6840000000002</c:v>
                </c:pt>
                <c:pt idx="6">
                  <c:v>6457.7280000000001</c:v>
                </c:pt>
                <c:pt idx="7">
                  <c:v>7085.8</c:v>
                </c:pt>
                <c:pt idx="8">
                  <c:v>7735.9999999999991</c:v>
                </c:pt>
                <c:pt idx="9">
                  <c:v>8554.7999999999993</c:v>
                </c:pt>
                <c:pt idx="10">
                  <c:v>8974.7999999999993</c:v>
                </c:pt>
                <c:pt idx="11">
                  <c:v>9608.5</c:v>
                </c:pt>
                <c:pt idx="12">
                  <c:v>10248.299999999999</c:v>
                </c:pt>
                <c:pt idx="13">
                  <c:v>11104</c:v>
                </c:pt>
              </c:numCache>
            </c:numRef>
          </c:val>
          <c:extLst xmlns:c16r2="http://schemas.microsoft.com/office/drawing/2015/06/chart">
            <c:ext xmlns:c16="http://schemas.microsoft.com/office/drawing/2014/chart" uri="{C3380CC4-5D6E-409C-BE32-E72D297353CC}">
              <c16:uniqueId val="{0000000C-257C-42FD-90DA-3ACB754845AF}"/>
            </c:ext>
          </c:extLst>
        </c:ser>
        <c:dLbls>
          <c:showLegendKey val="0"/>
          <c:showVal val="0"/>
          <c:showCatName val="0"/>
          <c:showSerName val="0"/>
          <c:showPercent val="0"/>
          <c:showBubbleSize val="0"/>
        </c:dLbls>
        <c:gapWidth val="150"/>
        <c:axId val="431870464"/>
        <c:axId val="431870856"/>
      </c:barChart>
      <c:catAx>
        <c:axId val="431870464"/>
        <c:scaling>
          <c:orientation val="minMax"/>
        </c:scaling>
        <c:delete val="0"/>
        <c:axPos val="b"/>
        <c:numFmt formatCode="General" sourceLinked="1"/>
        <c:majorTickMark val="out"/>
        <c:minorTickMark val="none"/>
        <c:tickLblPos val="nextTo"/>
        <c:txPr>
          <a:bodyPr/>
          <a:lstStyle/>
          <a:p>
            <a:pPr>
              <a:defRPr sz="1800"/>
            </a:pPr>
            <a:endParaRPr lang="en-US"/>
          </a:p>
        </c:txPr>
        <c:crossAx val="431870856"/>
        <c:crosses val="autoZero"/>
        <c:auto val="1"/>
        <c:lblAlgn val="ctr"/>
        <c:lblOffset val="100"/>
        <c:noMultiLvlLbl val="0"/>
      </c:catAx>
      <c:valAx>
        <c:axId val="431870856"/>
        <c:scaling>
          <c:orientation val="minMax"/>
        </c:scaling>
        <c:delete val="0"/>
        <c:axPos val="l"/>
        <c:majorGridlines>
          <c:spPr>
            <a:ln>
              <a:solidFill>
                <a:schemeClr val="bg1">
                  <a:lumMod val="85000"/>
                </a:schemeClr>
              </a:solidFill>
            </a:ln>
          </c:spPr>
        </c:majorGridlines>
        <c:numFmt formatCode="_(&quot;$&quot;* #,##0_);_(&quot;$&quot;* \(#,##0\);_(&quot;$&quot;* &quot;-&quot;??_);_(@_)" sourceLinked="1"/>
        <c:majorTickMark val="out"/>
        <c:minorTickMark val="none"/>
        <c:tickLblPos val="nextTo"/>
        <c:txPr>
          <a:bodyPr/>
          <a:lstStyle/>
          <a:p>
            <a:pPr>
              <a:defRPr sz="1600"/>
            </a:pPr>
            <a:endParaRPr lang="en-US"/>
          </a:p>
        </c:txPr>
        <c:crossAx val="4318704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912532010253044E-2"/>
          <c:y val="3.0322690003535401E-2"/>
          <c:w val="0.88604136382987519"/>
          <c:h val="0.79712867403127619"/>
        </c:manualLayout>
      </c:layout>
      <c:barChart>
        <c:barDir val="col"/>
        <c:grouping val="clustered"/>
        <c:varyColors val="0"/>
        <c:ser>
          <c:idx val="0"/>
          <c:order val="0"/>
          <c:tx>
            <c:strRef>
              <c:f>'Leg and OSPB'!$A$14</c:f>
              <c:strCache>
                <c:ptCount val="1"/>
                <c:pt idx="0">
                  <c:v>Total TABOR Revenue Legislative Council     </c:v>
                </c:pt>
              </c:strCache>
            </c:strRef>
          </c:tx>
          <c:spPr>
            <a:solidFill>
              <a:srgbClr val="35588C"/>
            </a:solidFill>
          </c:spPr>
          <c:invertIfNegative val="0"/>
          <c:cat>
            <c:strRef>
              <c:f>'Leg and OSPB'!$J$13:$N$13</c:f>
              <c:strCache>
                <c:ptCount val="5"/>
                <c:pt idx="0">
                  <c:v>FY 2014-2015</c:v>
                </c:pt>
                <c:pt idx="1">
                  <c:v>FY 2015-2016</c:v>
                </c:pt>
                <c:pt idx="2">
                  <c:v> FY 2016-2017</c:v>
                </c:pt>
                <c:pt idx="3">
                  <c:v>FY2017-2018</c:v>
                </c:pt>
                <c:pt idx="4">
                  <c:v>FY2018-2019</c:v>
                </c:pt>
              </c:strCache>
            </c:strRef>
          </c:cat>
          <c:val>
            <c:numRef>
              <c:f>'Leg and OSPB'!$J$14:$N$14</c:f>
              <c:numCache>
                <c:formatCode>_("$"* #,##0_);_("$"* \(#,##0\);_("$"* "-"?_);_(@_)</c:formatCode>
                <c:ptCount val="5"/>
                <c:pt idx="0">
                  <c:v>12530.8</c:v>
                </c:pt>
                <c:pt idx="1">
                  <c:v>12880.8</c:v>
                </c:pt>
                <c:pt idx="2">
                  <c:v>13172.9</c:v>
                </c:pt>
                <c:pt idx="3">
                  <c:v>14154.4</c:v>
                </c:pt>
                <c:pt idx="4">
                  <c:v>14838.3</c:v>
                </c:pt>
              </c:numCache>
            </c:numRef>
          </c:val>
          <c:extLst xmlns:c16r2="http://schemas.microsoft.com/office/drawing/2015/06/chart">
            <c:ext xmlns:c16="http://schemas.microsoft.com/office/drawing/2014/chart" uri="{C3380CC4-5D6E-409C-BE32-E72D297353CC}">
              <c16:uniqueId val="{00000000-1BDD-47D6-BD51-1543F5F7AB50}"/>
            </c:ext>
          </c:extLst>
        </c:ser>
        <c:dLbls>
          <c:showLegendKey val="0"/>
          <c:showVal val="0"/>
          <c:showCatName val="0"/>
          <c:showSerName val="0"/>
          <c:showPercent val="0"/>
          <c:showBubbleSize val="0"/>
        </c:dLbls>
        <c:gapWidth val="150"/>
        <c:axId val="294841288"/>
        <c:axId val="294839720"/>
      </c:barChart>
      <c:lineChart>
        <c:grouping val="standard"/>
        <c:varyColors val="0"/>
        <c:ser>
          <c:idx val="2"/>
          <c:order val="1"/>
          <c:tx>
            <c:strRef>
              <c:f>'Leg and OSPB'!$A$16</c:f>
              <c:strCache>
                <c:ptCount val="1"/>
                <c:pt idx="0">
                  <c:v>TABOR limit/Ref C Cap Legislative Council    </c:v>
                </c:pt>
              </c:strCache>
            </c:strRef>
          </c:tx>
          <c:spPr>
            <a:ln w="38100">
              <a:solidFill>
                <a:srgbClr val="C00000"/>
              </a:solidFill>
            </a:ln>
          </c:spPr>
          <c:marker>
            <c:symbol val="none"/>
          </c:marker>
          <c:cat>
            <c:strRef>
              <c:f>'Leg and OSPB'!$J$13:$N$13</c:f>
              <c:strCache>
                <c:ptCount val="5"/>
                <c:pt idx="0">
                  <c:v>FY 2014-2015</c:v>
                </c:pt>
                <c:pt idx="1">
                  <c:v>FY 2015-2016</c:v>
                </c:pt>
                <c:pt idx="2">
                  <c:v> FY 2016-2017</c:v>
                </c:pt>
                <c:pt idx="3">
                  <c:v>FY2017-2018</c:v>
                </c:pt>
                <c:pt idx="4">
                  <c:v>FY2018-2019</c:v>
                </c:pt>
              </c:strCache>
            </c:strRef>
          </c:cat>
          <c:val>
            <c:numRef>
              <c:f>'Leg and OSPB'!$J$16:$N$16</c:f>
              <c:numCache>
                <c:formatCode>_("$"* #,##0_);_("$"* \(#,##0\);_("$"* "-"?_);_(@_)</c:formatCode>
                <c:ptCount val="5"/>
                <c:pt idx="0">
                  <c:v>12361</c:v>
                </c:pt>
                <c:pt idx="1">
                  <c:v>12930.7</c:v>
                </c:pt>
                <c:pt idx="2">
                  <c:v>13286.7</c:v>
                </c:pt>
                <c:pt idx="3">
                  <c:v>13897.9</c:v>
                </c:pt>
                <c:pt idx="4">
                  <c:v>14551.1</c:v>
                </c:pt>
              </c:numCache>
            </c:numRef>
          </c:val>
          <c:smooth val="0"/>
          <c:extLst xmlns:c16r2="http://schemas.microsoft.com/office/drawing/2015/06/chart">
            <c:ext xmlns:c16="http://schemas.microsoft.com/office/drawing/2014/chart" uri="{C3380CC4-5D6E-409C-BE32-E72D297353CC}">
              <c16:uniqueId val="{00000001-1BDD-47D6-BD51-1543F5F7AB50}"/>
            </c:ext>
          </c:extLst>
        </c:ser>
        <c:dLbls>
          <c:showLegendKey val="0"/>
          <c:showVal val="0"/>
          <c:showCatName val="0"/>
          <c:showSerName val="0"/>
          <c:showPercent val="0"/>
          <c:showBubbleSize val="0"/>
        </c:dLbls>
        <c:marker val="1"/>
        <c:smooth val="0"/>
        <c:axId val="294841288"/>
        <c:axId val="294839720"/>
      </c:lineChart>
      <c:catAx>
        <c:axId val="294841288"/>
        <c:scaling>
          <c:orientation val="minMax"/>
        </c:scaling>
        <c:delete val="0"/>
        <c:axPos val="b"/>
        <c:numFmt formatCode="General" sourceLinked="0"/>
        <c:majorTickMark val="out"/>
        <c:minorTickMark val="none"/>
        <c:tickLblPos val="nextTo"/>
        <c:txPr>
          <a:bodyPr/>
          <a:lstStyle/>
          <a:p>
            <a:pPr>
              <a:defRPr sz="1400"/>
            </a:pPr>
            <a:endParaRPr lang="en-US"/>
          </a:p>
        </c:txPr>
        <c:crossAx val="294839720"/>
        <c:crosses val="autoZero"/>
        <c:auto val="1"/>
        <c:lblAlgn val="ctr"/>
        <c:lblOffset val="100"/>
        <c:noMultiLvlLbl val="0"/>
      </c:catAx>
      <c:valAx>
        <c:axId val="294839720"/>
        <c:scaling>
          <c:orientation val="minMax"/>
          <c:min val="10500"/>
        </c:scaling>
        <c:delete val="0"/>
        <c:axPos val="l"/>
        <c:majorGridlines>
          <c:spPr>
            <a:ln>
              <a:solidFill>
                <a:schemeClr val="bg1">
                  <a:lumMod val="95000"/>
                </a:schemeClr>
              </a:solidFill>
            </a:ln>
          </c:spPr>
        </c:majorGridlines>
        <c:numFmt formatCode="_(&quot;$&quot;* #,##0_);_(&quot;$&quot;* \(#,##0\);_(&quot;$&quot;* &quot;-&quot;?_);_(@_)" sourceLinked="1"/>
        <c:majorTickMark val="out"/>
        <c:minorTickMark val="none"/>
        <c:tickLblPos val="nextTo"/>
        <c:txPr>
          <a:bodyPr/>
          <a:lstStyle/>
          <a:p>
            <a:pPr>
              <a:defRPr sz="1200"/>
            </a:pPr>
            <a:endParaRPr lang="en-US"/>
          </a:p>
        </c:txPr>
        <c:crossAx val="294841288"/>
        <c:crosses val="autoZero"/>
        <c:crossBetween val="between"/>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45003402352484"/>
          <c:y val="3.7365408634265546E-2"/>
          <c:w val="0.85357465733449989"/>
          <c:h val="0.80625758694225713"/>
        </c:manualLayout>
      </c:layout>
      <c:barChart>
        <c:barDir val="col"/>
        <c:grouping val="stacked"/>
        <c:varyColors val="0"/>
        <c:ser>
          <c:idx val="0"/>
          <c:order val="0"/>
          <c:tx>
            <c:strRef>
              <c:f>'HPF but lower cap'!$A$2</c:f>
              <c:strCache>
                <c:ptCount val="1"/>
                <c:pt idx="0">
                  <c:v>Taxes</c:v>
                </c:pt>
              </c:strCache>
            </c:strRef>
          </c:tx>
          <c:spPr>
            <a:solidFill>
              <a:schemeClr val="bg1">
                <a:lumMod val="65000"/>
              </a:schemeClr>
            </a:solidFill>
          </c:spPr>
          <c:invertIfNegative val="0"/>
          <c:cat>
            <c:strRef>
              <c:f>'HPF but lower cap'!$B$1:$M$1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but lower cap'!$B$2:$M$2</c:f>
              <c:numCache>
                <c:formatCode>_("$"* #,##0_);_("$"* \(#,##0\);_("$"* "-"??_);_(@_)</c:formatCode>
                <c:ptCount val="12"/>
                <c:pt idx="0">
                  <c:v>7738.7592930000001</c:v>
                </c:pt>
                <c:pt idx="1">
                  <c:v>6729.0337440000012</c:v>
                </c:pt>
                <c:pt idx="2">
                  <c:v>6478.5201800000004</c:v>
                </c:pt>
                <c:pt idx="3">
                  <c:v>7057.6817809999993</c:v>
                </c:pt>
                <c:pt idx="4">
                  <c:v>7709.5586670000012</c:v>
                </c:pt>
                <c:pt idx="5">
                  <c:v>8561.7999999999993</c:v>
                </c:pt>
                <c:pt idx="6">
                  <c:v>8959.7000000000007</c:v>
                </c:pt>
                <c:pt idx="7">
                  <c:v>9753.1</c:v>
                </c:pt>
                <c:pt idx="8">
                  <c:v>9897.2999999999993</c:v>
                </c:pt>
                <c:pt idx="9">
                  <c:v>10337.6</c:v>
                </c:pt>
                <c:pt idx="10">
                  <c:v>10972.5</c:v>
                </c:pt>
                <c:pt idx="11">
                  <c:v>11588.8</c:v>
                </c:pt>
              </c:numCache>
            </c:numRef>
          </c:val>
        </c:ser>
        <c:ser>
          <c:idx val="1"/>
          <c:order val="1"/>
          <c:tx>
            <c:strRef>
              <c:f>'HPF but lower cap'!$A$3</c:f>
              <c:strCache>
                <c:ptCount val="1"/>
                <c:pt idx="0">
                  <c:v>Cash Fund Fees</c:v>
                </c:pt>
              </c:strCache>
            </c:strRef>
          </c:tx>
          <c:spPr>
            <a:solidFill>
              <a:srgbClr val="35588C"/>
            </a:solidFill>
          </c:spPr>
          <c:invertIfNegative val="0"/>
          <c:cat>
            <c:strRef>
              <c:f>'HPF but lower cap'!$B$1:$M$1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but lower cap'!$B$3:$M$3</c:f>
              <c:numCache>
                <c:formatCode>_("$"* #,##0_);_("$"* \(#,##0\);_("$"* "-"??_);_(@_)</c:formatCode>
                <c:ptCount val="12"/>
                <c:pt idx="0">
                  <c:v>2259.8000000000002</c:v>
                </c:pt>
                <c:pt idx="1">
                  <c:v>2373.3200670000001</c:v>
                </c:pt>
                <c:pt idx="2">
                  <c:v>1786.520706</c:v>
                </c:pt>
                <c:pt idx="3">
                  <c:v>1924.482199</c:v>
                </c:pt>
                <c:pt idx="4">
                  <c:v>1977.1248369999994</c:v>
                </c:pt>
                <c:pt idx="5">
                  <c:v>1893</c:v>
                </c:pt>
                <c:pt idx="6">
                  <c:v>2156.6999999999998</c:v>
                </c:pt>
                <c:pt idx="7">
                  <c:v>2248.8000000000002</c:v>
                </c:pt>
                <c:pt idx="8">
                  <c:v>2123.1</c:v>
                </c:pt>
                <c:pt idx="9">
                  <c:v>2130.7000000000003</c:v>
                </c:pt>
                <c:pt idx="10">
                  <c:v>2311.5</c:v>
                </c:pt>
                <c:pt idx="11">
                  <c:v>2377.8000000000002</c:v>
                </c:pt>
              </c:numCache>
            </c:numRef>
          </c:val>
        </c:ser>
        <c:ser>
          <c:idx val="2"/>
          <c:order val="2"/>
          <c:tx>
            <c:strRef>
              <c:f>'HPF but lower cap'!$A$4</c:f>
              <c:strCache>
                <c:ptCount val="1"/>
                <c:pt idx="0">
                  <c:v>Hospital Provider Fee</c:v>
                </c:pt>
              </c:strCache>
            </c:strRef>
          </c:tx>
          <c:invertIfNegative val="0"/>
          <c:cat>
            <c:strRef>
              <c:f>'HPF but lower cap'!$B$1:$M$1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but lower cap'!$B$4:$M$4</c:f>
              <c:numCache>
                <c:formatCode>General</c:formatCode>
                <c:ptCount val="12"/>
                <c:pt idx="2" formatCode="_(&quot;$&quot;* #,##0_);_(&quot;$&quot;* \(#,##0\);_(&quot;$&quot;* &quot;-&quot;??_);_(@_)">
                  <c:v>302.89999999999998</c:v>
                </c:pt>
                <c:pt idx="3" formatCode="_(&quot;$&quot;* #,##0_);_(&quot;$&quot;* \(#,##0\);_(&quot;$&quot;* &quot;-&quot;??_);_(@_)">
                  <c:v>442.6</c:v>
                </c:pt>
                <c:pt idx="4" formatCode="_(&quot;$&quot;* #,##0_);_(&quot;$&quot;* \(#,##0\);_(&quot;$&quot;* &quot;-&quot;??_);_(@_)">
                  <c:v>586.5</c:v>
                </c:pt>
                <c:pt idx="5" formatCode="_(&quot;$&quot;* #,##0_);_(&quot;$&quot;* \(#,##0\);_(&quot;$&quot;* &quot;-&quot;??_);_(@_)">
                  <c:v>652.6</c:v>
                </c:pt>
                <c:pt idx="6" formatCode="_(&quot;$&quot;* #,##0_);_(&quot;$&quot;* \(#,##0\);_(&quot;$&quot;* &quot;-&quot;??_);_(@_)">
                  <c:v>566.70000000000005</c:v>
                </c:pt>
                <c:pt idx="7" formatCode="_(&quot;$&quot;* #,##0_);_(&quot;$&quot;* \(#,##0\);_(&quot;$&quot;* &quot;-&quot;??_);_(@_)">
                  <c:v>528.79999999999995</c:v>
                </c:pt>
                <c:pt idx="8" formatCode="_(&quot;$&quot;* #,##0_);_(&quot;$&quot;* \(#,##0\);_(&quot;$&quot;* &quot;-&quot;??_);_(@_)">
                  <c:v>804</c:v>
                </c:pt>
                <c:pt idx="9" formatCode="_(&quot;$&quot;* #,##0_);_(&quot;$&quot;* \(#,##0\);_(&quot;$&quot;* &quot;-&quot;??_);_(@_)">
                  <c:v>656.6</c:v>
                </c:pt>
                <c:pt idx="10">
                  <c:v>0</c:v>
                </c:pt>
                <c:pt idx="11">
                  <c:v>0</c:v>
                </c:pt>
              </c:numCache>
            </c:numRef>
          </c:val>
        </c:ser>
        <c:dLbls>
          <c:showLegendKey val="0"/>
          <c:showVal val="0"/>
          <c:showCatName val="0"/>
          <c:showSerName val="0"/>
          <c:showPercent val="0"/>
          <c:showBubbleSize val="0"/>
        </c:dLbls>
        <c:gapWidth val="150"/>
        <c:overlap val="100"/>
        <c:axId val="378116288"/>
        <c:axId val="378121776"/>
      </c:barChart>
      <c:lineChart>
        <c:grouping val="standard"/>
        <c:varyColors val="0"/>
        <c:ser>
          <c:idx val="3"/>
          <c:order val="3"/>
          <c:tx>
            <c:strRef>
              <c:f>'HPF but lower cap'!$A$5</c:f>
              <c:strCache>
                <c:ptCount val="1"/>
                <c:pt idx="0">
                  <c:v> Cap</c:v>
                </c:pt>
              </c:strCache>
            </c:strRef>
          </c:tx>
          <c:spPr>
            <a:ln>
              <a:solidFill>
                <a:srgbClr val="C00000"/>
              </a:solidFill>
            </a:ln>
          </c:spPr>
          <c:marker>
            <c:symbol val="none"/>
          </c:marker>
          <c:cat>
            <c:strRef>
              <c:f>'HPF but lower cap'!$B$1:$M$1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but lower cap'!$B$5:$M$5</c:f>
              <c:numCache>
                <c:formatCode>General</c:formatCode>
                <c:ptCount val="12"/>
                <c:pt idx="3" formatCode="_(&quot;$&quot;* #,##0_);_(&quot;$&quot;* \(#,##0\);_(&quot;$&quot;* &quot;-&quot;??_);_(@_)">
                  <c:v>10684.856218000001</c:v>
                </c:pt>
                <c:pt idx="4" formatCode="_(&quot;$&quot;* #,##0_);_(&quot;$&quot;* \(#,##0\);_(&quot;$&quot;* &quot;-&quot;??_);_(@_)">
                  <c:v>10871.425020999999</c:v>
                </c:pt>
                <c:pt idx="5" formatCode="_(&quot;$&quot;* #,##0_);_(&quot;$&quot;* \(#,##0\);_(&quot;$&quot;* &quot;-&quot;??_);_(@_)">
                  <c:v>11460.2</c:v>
                </c:pt>
                <c:pt idx="6" formatCode="_(&quot;$&quot;* #,##0_);_(&quot;$&quot;* \(#,##0\);_(&quot;$&quot;* &quot;-&quot;??_);_(@_)">
                  <c:v>11852.4</c:v>
                </c:pt>
                <c:pt idx="7" formatCode="_(&quot;$&quot;* #,##0_);_(&quot;$&quot;* \(#,##0\);_(&quot;$&quot;* &quot;-&quot;??_);_(@_)">
                  <c:v>12361</c:v>
                </c:pt>
                <c:pt idx="8" formatCode="_(&quot;$&quot;* #,##0_);_(&quot;$&quot;* \(#,##0\);_(&quot;$&quot;* &quot;-&quot;??_);_(@_)">
                  <c:v>12946.5</c:v>
                </c:pt>
                <c:pt idx="9" formatCode="_(&quot;$&quot;* #,##0_);_(&quot;$&quot;* \(#,##0\);_(&quot;$&quot;* &quot;-&quot;??_);_(@_)">
                  <c:v>13286.7</c:v>
                </c:pt>
                <c:pt idx="10" formatCode="_(&quot;$&quot;* #,##0_);_(&quot;$&quot;* \(#,##0\);_(&quot;$&quot;* &quot;-&quot;??_);_(@_)">
                  <c:v>13884.6</c:v>
                </c:pt>
                <c:pt idx="11" formatCode="_(&quot;$&quot;* #,##0_);_(&quot;$&quot;* \(#,##0\);_(&quot;$&quot;* &quot;-&quot;??_);_(@_)">
                  <c:v>14537.2</c:v>
                </c:pt>
              </c:numCache>
            </c:numRef>
          </c:val>
          <c:smooth val="0"/>
        </c:ser>
        <c:ser>
          <c:idx val="4"/>
          <c:order val="4"/>
          <c:tx>
            <c:strRef>
              <c:f>'HPF but lower cap'!$A$6</c:f>
              <c:strCache>
                <c:ptCount val="1"/>
                <c:pt idx="0">
                  <c:v> Timeout Cap</c:v>
                </c:pt>
              </c:strCache>
            </c:strRef>
          </c:tx>
          <c:spPr>
            <a:ln>
              <a:solidFill>
                <a:srgbClr val="C00000"/>
              </a:solidFill>
              <a:prstDash val="sysDot"/>
            </a:ln>
          </c:spPr>
          <c:marker>
            <c:symbol val="none"/>
          </c:marker>
          <c:cat>
            <c:strRef>
              <c:f>'HPF but lower cap'!$B$1:$M$1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but lower cap'!$B$6:$M$6</c:f>
              <c:numCache>
                <c:formatCode>_("$"* #,##0_);_("$"* \(#,##0\);_("$"* "-"??_);_(@_)</c:formatCode>
                <c:ptCount val="12"/>
                <c:pt idx="0">
                  <c:v>9998.5592930000003</c:v>
                </c:pt>
                <c:pt idx="1">
                  <c:v>10227.324934666667</c:v>
                </c:pt>
                <c:pt idx="2">
                  <c:v>10456.090576333334</c:v>
                </c:pt>
                <c:pt idx="3">
                  <c:v>10684.856218000001</c:v>
                </c:pt>
              </c:numCache>
            </c:numRef>
          </c:val>
          <c:smooth val="0"/>
        </c:ser>
        <c:dLbls>
          <c:showLegendKey val="0"/>
          <c:showVal val="0"/>
          <c:showCatName val="0"/>
          <c:showSerName val="0"/>
          <c:showPercent val="0"/>
          <c:showBubbleSize val="0"/>
        </c:dLbls>
        <c:marker val="1"/>
        <c:smooth val="0"/>
        <c:axId val="378116288"/>
        <c:axId val="378121776"/>
      </c:lineChart>
      <c:catAx>
        <c:axId val="378116288"/>
        <c:scaling>
          <c:orientation val="minMax"/>
        </c:scaling>
        <c:delete val="0"/>
        <c:axPos val="b"/>
        <c:numFmt formatCode="General" sourceLinked="0"/>
        <c:majorTickMark val="out"/>
        <c:minorTickMark val="none"/>
        <c:tickLblPos val="nextTo"/>
        <c:crossAx val="378121776"/>
        <c:crosses val="autoZero"/>
        <c:auto val="1"/>
        <c:lblAlgn val="ctr"/>
        <c:lblOffset val="100"/>
        <c:noMultiLvlLbl val="0"/>
      </c:catAx>
      <c:valAx>
        <c:axId val="378121776"/>
        <c:scaling>
          <c:orientation val="minMax"/>
        </c:scaling>
        <c:delete val="0"/>
        <c:axPos val="l"/>
        <c:majorGridlines>
          <c:spPr>
            <a:ln>
              <a:solidFill>
                <a:schemeClr val="bg1">
                  <a:lumMod val="95000"/>
                </a:schemeClr>
              </a:solidFill>
            </a:ln>
          </c:spPr>
        </c:majorGridlines>
        <c:numFmt formatCode="_(&quot;$&quot;* #,##0_);_(&quot;$&quot;* \(#,##0\);_(&quot;$&quot;* &quot;-&quot;??_);_(@_)" sourceLinked="1"/>
        <c:majorTickMark val="out"/>
        <c:minorTickMark val="none"/>
        <c:tickLblPos val="nextTo"/>
        <c:txPr>
          <a:bodyPr/>
          <a:lstStyle/>
          <a:p>
            <a:pPr>
              <a:defRPr sz="1400"/>
            </a:pPr>
            <a:endParaRPr lang="en-US"/>
          </a:p>
        </c:txPr>
        <c:crossAx val="378116288"/>
        <c:crosses val="autoZero"/>
        <c:crossBetween val="between"/>
      </c:valAx>
    </c:plotArea>
    <c:legend>
      <c:legendPos val="b"/>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640396512935883"/>
          <c:y val="9.0110390612938088E-2"/>
          <c:w val="0.86276270153730783"/>
          <c:h val="0.76768297712785893"/>
        </c:manualLayout>
      </c:layout>
      <c:barChart>
        <c:barDir val="col"/>
        <c:grouping val="stacked"/>
        <c:varyColors val="0"/>
        <c:ser>
          <c:idx val="0"/>
          <c:order val="0"/>
          <c:tx>
            <c:strRef>
              <c:f>'HPF enterprise under SB267'!$A$2</c:f>
              <c:strCache>
                <c:ptCount val="1"/>
                <c:pt idx="0">
                  <c:v>Taxes</c:v>
                </c:pt>
              </c:strCache>
            </c:strRef>
          </c:tx>
          <c:spPr>
            <a:solidFill>
              <a:schemeClr val="bg1">
                <a:lumMod val="65000"/>
              </a:schemeClr>
            </a:solidFill>
          </c:spPr>
          <c:invertIfNegative val="0"/>
          <c:cat>
            <c:strRef>
              <c:f>'HPF enterprise under SB267'!$B$1:$M$1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enterprise under SB267'!$B$2:$M$2</c:f>
              <c:numCache>
                <c:formatCode>_("$"* #,##0_);_("$"* \(#,##0\);_("$"* "-"??_);_(@_)</c:formatCode>
                <c:ptCount val="12"/>
                <c:pt idx="0">
                  <c:v>7738.7592930000001</c:v>
                </c:pt>
                <c:pt idx="1">
                  <c:v>6729.0337440000012</c:v>
                </c:pt>
                <c:pt idx="2">
                  <c:v>6478.5201800000004</c:v>
                </c:pt>
                <c:pt idx="3">
                  <c:v>7057.6817809999993</c:v>
                </c:pt>
                <c:pt idx="4">
                  <c:v>7709.5586670000012</c:v>
                </c:pt>
                <c:pt idx="5">
                  <c:v>8561.7999999999993</c:v>
                </c:pt>
                <c:pt idx="6">
                  <c:v>8959.7000000000007</c:v>
                </c:pt>
                <c:pt idx="7">
                  <c:v>9753.1</c:v>
                </c:pt>
                <c:pt idx="8">
                  <c:v>9897.2999999999993</c:v>
                </c:pt>
                <c:pt idx="9">
                  <c:v>10337.6</c:v>
                </c:pt>
                <c:pt idx="10">
                  <c:v>10972.5</c:v>
                </c:pt>
                <c:pt idx="11">
                  <c:v>11588.8</c:v>
                </c:pt>
              </c:numCache>
            </c:numRef>
          </c:val>
        </c:ser>
        <c:ser>
          <c:idx val="1"/>
          <c:order val="1"/>
          <c:tx>
            <c:strRef>
              <c:f>'HPF enterprise under SB267'!$A$3</c:f>
              <c:strCache>
                <c:ptCount val="1"/>
                <c:pt idx="0">
                  <c:v>Cash Fund Fees</c:v>
                </c:pt>
              </c:strCache>
            </c:strRef>
          </c:tx>
          <c:spPr>
            <a:solidFill>
              <a:srgbClr val="35588C"/>
            </a:solidFill>
          </c:spPr>
          <c:invertIfNegative val="0"/>
          <c:cat>
            <c:strRef>
              <c:f>'HPF enterprise under SB267'!$B$1:$M$1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enterprise under SB267'!$B$3:$M$3</c:f>
              <c:numCache>
                <c:formatCode>_("$"* #,##0_);_("$"* \(#,##0\);_("$"* "-"??_);_(@_)</c:formatCode>
                <c:ptCount val="12"/>
                <c:pt idx="0">
                  <c:v>2259.8000000000002</c:v>
                </c:pt>
                <c:pt idx="1">
                  <c:v>2373.3200670000001</c:v>
                </c:pt>
                <c:pt idx="2">
                  <c:v>1786.520706</c:v>
                </c:pt>
                <c:pt idx="3">
                  <c:v>1924.482199</c:v>
                </c:pt>
                <c:pt idx="4">
                  <c:v>1977.1248369999994</c:v>
                </c:pt>
                <c:pt idx="5">
                  <c:v>1893</c:v>
                </c:pt>
                <c:pt idx="6">
                  <c:v>2156.6999999999998</c:v>
                </c:pt>
                <c:pt idx="7">
                  <c:v>2248.8000000000002</c:v>
                </c:pt>
                <c:pt idx="8">
                  <c:v>2123.1</c:v>
                </c:pt>
                <c:pt idx="9">
                  <c:v>2130.7000000000003</c:v>
                </c:pt>
                <c:pt idx="10">
                  <c:v>2311.5</c:v>
                </c:pt>
                <c:pt idx="11">
                  <c:v>2377.8000000000002</c:v>
                </c:pt>
              </c:numCache>
            </c:numRef>
          </c:val>
        </c:ser>
        <c:ser>
          <c:idx val="2"/>
          <c:order val="2"/>
          <c:tx>
            <c:strRef>
              <c:f>'HPF enterprise under SB267'!$A$4</c:f>
              <c:strCache>
                <c:ptCount val="1"/>
                <c:pt idx="0">
                  <c:v>Hospital Provider Fee</c:v>
                </c:pt>
              </c:strCache>
            </c:strRef>
          </c:tx>
          <c:invertIfNegative val="0"/>
          <c:cat>
            <c:strRef>
              <c:f>'HPF enterprise under SB267'!$B$1:$M$1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enterprise under SB267'!$B$4:$M$4</c:f>
              <c:numCache>
                <c:formatCode>General</c:formatCode>
                <c:ptCount val="12"/>
                <c:pt idx="2" formatCode="_(&quot;$&quot;* #,##0_);_(&quot;$&quot;* \(#,##0\);_(&quot;$&quot;* &quot;-&quot;??_);_(@_)">
                  <c:v>302.89999999999998</c:v>
                </c:pt>
                <c:pt idx="3" formatCode="_(&quot;$&quot;* #,##0_);_(&quot;$&quot;* \(#,##0\);_(&quot;$&quot;* &quot;-&quot;??_);_(@_)">
                  <c:v>442.6</c:v>
                </c:pt>
                <c:pt idx="4" formatCode="_(&quot;$&quot;* #,##0_);_(&quot;$&quot;* \(#,##0\);_(&quot;$&quot;* &quot;-&quot;??_);_(@_)">
                  <c:v>586.5</c:v>
                </c:pt>
                <c:pt idx="5" formatCode="_(&quot;$&quot;* #,##0_);_(&quot;$&quot;* \(#,##0\);_(&quot;$&quot;* &quot;-&quot;??_);_(@_)">
                  <c:v>652.6</c:v>
                </c:pt>
                <c:pt idx="6" formatCode="_(&quot;$&quot;* #,##0_);_(&quot;$&quot;* \(#,##0\);_(&quot;$&quot;* &quot;-&quot;??_);_(@_)">
                  <c:v>566.70000000000005</c:v>
                </c:pt>
                <c:pt idx="7" formatCode="_(&quot;$&quot;* #,##0_);_(&quot;$&quot;* \(#,##0\);_(&quot;$&quot;* &quot;-&quot;??_);_(@_)">
                  <c:v>528.79999999999995</c:v>
                </c:pt>
                <c:pt idx="8" formatCode="_(&quot;$&quot;* #,##0_);_(&quot;$&quot;* \(#,##0\);_(&quot;$&quot;* &quot;-&quot;??_);_(@_)">
                  <c:v>804</c:v>
                </c:pt>
                <c:pt idx="9" formatCode="_(&quot;$&quot;* #,##0_);_(&quot;$&quot;* \(#,##0\);_(&quot;$&quot;* &quot;-&quot;??_);_(@_)">
                  <c:v>656.6</c:v>
                </c:pt>
                <c:pt idx="10">
                  <c:v>0</c:v>
                </c:pt>
                <c:pt idx="11">
                  <c:v>0</c:v>
                </c:pt>
              </c:numCache>
            </c:numRef>
          </c:val>
        </c:ser>
        <c:dLbls>
          <c:showLegendKey val="0"/>
          <c:showVal val="0"/>
          <c:showCatName val="0"/>
          <c:showSerName val="0"/>
          <c:showPercent val="0"/>
          <c:showBubbleSize val="0"/>
        </c:dLbls>
        <c:gapWidth val="150"/>
        <c:overlap val="100"/>
        <c:axId val="378122560"/>
        <c:axId val="378127264"/>
      </c:barChart>
      <c:lineChart>
        <c:grouping val="standard"/>
        <c:varyColors val="0"/>
        <c:ser>
          <c:idx val="3"/>
          <c:order val="3"/>
          <c:tx>
            <c:strRef>
              <c:f>'HPF enterprise under SB267'!$A$5</c:f>
              <c:strCache>
                <c:ptCount val="1"/>
                <c:pt idx="0">
                  <c:v> Cap</c:v>
                </c:pt>
              </c:strCache>
            </c:strRef>
          </c:tx>
          <c:spPr>
            <a:ln>
              <a:solidFill>
                <a:srgbClr val="FF0000"/>
              </a:solidFill>
            </a:ln>
          </c:spPr>
          <c:marker>
            <c:symbol val="none"/>
          </c:marker>
          <c:cat>
            <c:strRef>
              <c:f>'HPF enterprise under SB267'!$B$1:$M$1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enterprise under SB267'!$B$5:$M$5</c:f>
              <c:numCache>
                <c:formatCode>General</c:formatCode>
                <c:ptCount val="12"/>
                <c:pt idx="3" formatCode="_(&quot;$&quot;* #,##0_);_(&quot;$&quot;* \(#,##0\);_(&quot;$&quot;* &quot;-&quot;??_);_(@_)">
                  <c:v>10684.856218000001</c:v>
                </c:pt>
                <c:pt idx="4" formatCode="_(&quot;$&quot;* #,##0_);_(&quot;$&quot;* \(#,##0\);_(&quot;$&quot;* &quot;-&quot;??_);_(@_)">
                  <c:v>10871.425020999999</c:v>
                </c:pt>
                <c:pt idx="5" formatCode="_(&quot;$&quot;* #,##0_);_(&quot;$&quot;* \(#,##0\);_(&quot;$&quot;* &quot;-&quot;??_);_(@_)">
                  <c:v>11460.2</c:v>
                </c:pt>
                <c:pt idx="6" formatCode="_(&quot;$&quot;* #,##0_);_(&quot;$&quot;* \(#,##0\);_(&quot;$&quot;* &quot;-&quot;??_);_(@_)">
                  <c:v>11852.4</c:v>
                </c:pt>
                <c:pt idx="7" formatCode="_(&quot;$&quot;* #,##0_);_(&quot;$&quot;* \(#,##0\);_(&quot;$&quot;* &quot;-&quot;??_);_(@_)">
                  <c:v>12361</c:v>
                </c:pt>
                <c:pt idx="8" formatCode="_(&quot;$&quot;* #,##0_);_(&quot;$&quot;* \(#,##0\);_(&quot;$&quot;* &quot;-&quot;??_);_(@_)">
                  <c:v>12946.5</c:v>
                </c:pt>
                <c:pt idx="9" formatCode="_(&quot;$&quot;* #,##0_);_(&quot;$&quot;* \(#,##0\);_(&quot;$&quot;* &quot;-&quot;??_);_(@_)">
                  <c:v>13286.7</c:v>
                </c:pt>
              </c:numCache>
            </c:numRef>
          </c:val>
          <c:smooth val="0"/>
        </c:ser>
        <c:ser>
          <c:idx val="4"/>
          <c:order val="4"/>
          <c:tx>
            <c:strRef>
              <c:f>'HPF enterprise under SB267'!$A$6</c:f>
              <c:strCache>
                <c:ptCount val="1"/>
                <c:pt idx="0">
                  <c:v> Timeout Cap</c:v>
                </c:pt>
              </c:strCache>
            </c:strRef>
          </c:tx>
          <c:spPr>
            <a:ln>
              <a:solidFill>
                <a:srgbClr val="FF0000"/>
              </a:solidFill>
              <a:prstDash val="sysDot"/>
            </a:ln>
          </c:spPr>
          <c:marker>
            <c:symbol val="none"/>
          </c:marker>
          <c:cat>
            <c:strRef>
              <c:f>'HPF enterprise under SB267'!$B$1:$M$1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enterprise under SB267'!$B$6:$M$6</c:f>
              <c:numCache>
                <c:formatCode>_("$"* #,##0_);_("$"* \(#,##0\);_("$"* "-"??_);_(@_)</c:formatCode>
                <c:ptCount val="12"/>
                <c:pt idx="0">
                  <c:v>9998.5592930000003</c:v>
                </c:pt>
                <c:pt idx="1">
                  <c:v>10227.324934666667</c:v>
                </c:pt>
                <c:pt idx="2">
                  <c:v>10456.090576333334</c:v>
                </c:pt>
                <c:pt idx="3">
                  <c:v>10684.856218000001</c:v>
                </c:pt>
              </c:numCache>
            </c:numRef>
          </c:val>
          <c:smooth val="0"/>
        </c:ser>
        <c:ser>
          <c:idx val="5"/>
          <c:order val="5"/>
          <c:tx>
            <c:strRef>
              <c:f>'HPF enterprise under SB267'!$A$7</c:f>
              <c:strCache>
                <c:ptCount val="1"/>
                <c:pt idx="0">
                  <c:v>SB17-267 Cap</c:v>
                </c:pt>
              </c:strCache>
            </c:strRef>
          </c:tx>
          <c:spPr>
            <a:ln>
              <a:solidFill>
                <a:srgbClr val="FF0000"/>
              </a:solidFill>
            </a:ln>
          </c:spPr>
          <c:marker>
            <c:symbol val="none"/>
          </c:marker>
          <c:cat>
            <c:strRef>
              <c:f>'HPF enterprise under SB267'!$B$1:$M$1</c:f>
              <c:strCache>
                <c:ptCount val="12"/>
                <c:pt idx="0">
                  <c:v>2007-08</c:v>
                </c:pt>
                <c:pt idx="1">
                  <c:v>2008-09</c:v>
                </c:pt>
                <c:pt idx="2">
                  <c:v>2009-10</c:v>
                </c:pt>
                <c:pt idx="3">
                  <c:v>2010-11</c:v>
                </c:pt>
                <c:pt idx="4">
                  <c:v>2011-12</c:v>
                </c:pt>
                <c:pt idx="5">
                  <c:v>2012-13</c:v>
                </c:pt>
                <c:pt idx="6">
                  <c:v>2013-14</c:v>
                </c:pt>
                <c:pt idx="7">
                  <c:v>2014-15</c:v>
                </c:pt>
                <c:pt idx="8">
                  <c:v>2015-16</c:v>
                </c:pt>
                <c:pt idx="9">
                  <c:v>2016-17</c:v>
                </c:pt>
                <c:pt idx="10">
                  <c:v>2017-18</c:v>
                </c:pt>
                <c:pt idx="11">
                  <c:v>2018-19</c:v>
                </c:pt>
              </c:strCache>
            </c:strRef>
          </c:cat>
          <c:val>
            <c:numRef>
              <c:f>'HPF enterprise under SB267'!$B$7:$M$7</c:f>
              <c:numCache>
                <c:formatCode>General</c:formatCode>
                <c:ptCount val="12"/>
                <c:pt idx="9" formatCode="_(&quot;$&quot;* #,##0_);_(&quot;$&quot;* \(#,##0\);_(&quot;$&quot;* &quot;-&quot;??_);_(@_)">
                  <c:v>12616.7</c:v>
                </c:pt>
                <c:pt idx="10" formatCode="_(* #,##0_);_(* \(#,##0\);_(* &quot;-&quot;??_);_(@_)">
                  <c:v>13184.451499999999</c:v>
                </c:pt>
                <c:pt idx="11" formatCode="_(* #,##0_);_(* \(#,##0\);_(* &quot;-&quot;??_);_(@_)">
                  <c:v>13804.120720499999</c:v>
                </c:pt>
              </c:numCache>
            </c:numRef>
          </c:val>
          <c:smooth val="0"/>
        </c:ser>
        <c:dLbls>
          <c:showLegendKey val="0"/>
          <c:showVal val="0"/>
          <c:showCatName val="0"/>
          <c:showSerName val="0"/>
          <c:showPercent val="0"/>
          <c:showBubbleSize val="0"/>
        </c:dLbls>
        <c:marker val="1"/>
        <c:smooth val="0"/>
        <c:axId val="378122560"/>
        <c:axId val="378127264"/>
      </c:lineChart>
      <c:catAx>
        <c:axId val="378122560"/>
        <c:scaling>
          <c:orientation val="minMax"/>
        </c:scaling>
        <c:delete val="0"/>
        <c:axPos val="b"/>
        <c:numFmt formatCode="General" sourceLinked="0"/>
        <c:majorTickMark val="out"/>
        <c:minorTickMark val="none"/>
        <c:tickLblPos val="nextTo"/>
        <c:crossAx val="378127264"/>
        <c:crosses val="autoZero"/>
        <c:auto val="1"/>
        <c:lblAlgn val="ctr"/>
        <c:lblOffset val="100"/>
        <c:noMultiLvlLbl val="0"/>
      </c:catAx>
      <c:valAx>
        <c:axId val="378127264"/>
        <c:scaling>
          <c:orientation val="minMax"/>
        </c:scaling>
        <c:delete val="0"/>
        <c:axPos val="l"/>
        <c:majorGridlines>
          <c:spPr>
            <a:ln>
              <a:solidFill>
                <a:schemeClr val="bg1">
                  <a:lumMod val="95000"/>
                </a:schemeClr>
              </a:solidFill>
            </a:ln>
          </c:spPr>
        </c:majorGridlines>
        <c:numFmt formatCode="_(&quot;$&quot;* #,##0_);_(&quot;$&quot;* \(#,##0\);_(&quot;$&quot;* &quot;-&quot;??_);_(@_)" sourceLinked="1"/>
        <c:majorTickMark val="out"/>
        <c:minorTickMark val="none"/>
        <c:tickLblPos val="nextTo"/>
        <c:txPr>
          <a:bodyPr/>
          <a:lstStyle/>
          <a:p>
            <a:pPr>
              <a:defRPr sz="1600"/>
            </a:pPr>
            <a:endParaRPr lang="en-US"/>
          </a:p>
        </c:txPr>
        <c:crossAx val="378122560"/>
        <c:crosses val="autoZero"/>
        <c:crossBetween val="between"/>
      </c:valAx>
    </c:plotArea>
    <c:legend>
      <c:legendPos val="b"/>
      <c:layout>
        <c:manualLayout>
          <c:xMode val="edge"/>
          <c:yMode val="edge"/>
          <c:x val="5.2976190476190475E-2"/>
          <c:y val="0.93213442069741281"/>
          <c:w val="0.89999999999999991"/>
          <c:h val="4.8817960254968124E-2"/>
        </c:manualLayout>
      </c:layout>
      <c:overlay val="0"/>
      <c:txPr>
        <a:bodyPr/>
        <a:lstStyle/>
        <a:p>
          <a:pPr>
            <a:defRPr sz="12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8816341777502"/>
          <c:y val="0"/>
          <c:w val="0.50524819266012799"/>
          <c:h val="0.82283277090363705"/>
        </c:manualLayout>
      </c:layout>
      <c:pieChart>
        <c:varyColors val="1"/>
        <c:ser>
          <c:idx val="0"/>
          <c:order val="0"/>
          <c:explosion val="25"/>
          <c:dPt>
            <c:idx val="0"/>
            <c:bubble3D val="0"/>
            <c:explosion val="0"/>
            <c:spPr>
              <a:solidFill>
                <a:srgbClr val="35588C"/>
              </a:solidFill>
            </c:spPr>
            <c:extLst xmlns:c16r2="http://schemas.microsoft.com/office/drawing/2015/06/chart">
              <c:ext xmlns:c16="http://schemas.microsoft.com/office/drawing/2014/chart" uri="{C3380CC4-5D6E-409C-BE32-E72D297353CC}">
                <c16:uniqueId val="{00000001-455A-4A7A-BFB5-B302065F9ABA}"/>
              </c:ext>
            </c:extLst>
          </c:dPt>
          <c:dPt>
            <c:idx val="1"/>
            <c:bubble3D val="0"/>
            <c:explosion val="5"/>
            <c:extLst xmlns:c16r2="http://schemas.microsoft.com/office/drawing/2015/06/chart">
              <c:ext xmlns:c16="http://schemas.microsoft.com/office/drawing/2014/chart" uri="{C3380CC4-5D6E-409C-BE32-E72D297353CC}">
                <c16:uniqueId val="{00000002-455A-4A7A-BFB5-B302065F9ABA}"/>
              </c:ext>
            </c:extLst>
          </c:dPt>
          <c:dLbls>
            <c:dLbl>
              <c:idx val="0"/>
              <c:layout>
                <c:manualLayout>
                  <c:x val="-0.14676543721508495"/>
                  <c:y val="0.10373284589426326"/>
                </c:manualLayout>
              </c:layout>
              <c:tx>
                <c:rich>
                  <a:bodyPr/>
                  <a:lstStyle/>
                  <a:p>
                    <a:r>
                      <a:rPr lang="en-US" dirty="0"/>
                      <a:t>36%</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55A-4A7A-BFB5-B302065F9ABA}"/>
                </c:ext>
                <c:ext xmlns:c15="http://schemas.microsoft.com/office/drawing/2012/chart" uri="{CE6537A1-D6FC-4f65-9D91-7224C49458BB}"/>
              </c:extLst>
            </c:dLbl>
            <c:dLbl>
              <c:idx val="1"/>
              <c:layout>
                <c:manualLayout>
                  <c:x val="0.14779562094211907"/>
                  <c:y val="-0.12585658042744657"/>
                </c:manualLayout>
              </c:layout>
              <c:tx>
                <c:rich>
                  <a:bodyPr/>
                  <a:lstStyle/>
                  <a:p>
                    <a:r>
                      <a:rPr lang="en-US" dirty="0"/>
                      <a:t>64%</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55A-4A7A-BFB5-B302065F9ABA}"/>
                </c:ext>
                <c:ext xmlns:c15="http://schemas.microsoft.com/office/drawing/2012/chart" uri="{CE6537A1-D6FC-4f65-9D91-7224C49458BB}"/>
              </c:extLst>
            </c:dLbl>
            <c:spPr>
              <a:noFill/>
              <a:ln>
                <a:noFill/>
              </a:ln>
              <a:effectLst/>
            </c:spPr>
            <c:txPr>
              <a:bodyPr/>
              <a:lstStyle/>
              <a:p>
                <a:pPr>
                  <a:defRPr sz="40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Sheet1!$B$3:$B$4</c:f>
              <c:strCache>
                <c:ptCount val="2"/>
                <c:pt idx="0">
                  <c:v>Local Share</c:v>
                </c:pt>
                <c:pt idx="1">
                  <c:v>State Share</c:v>
                </c:pt>
              </c:strCache>
            </c:strRef>
          </c:cat>
          <c:val>
            <c:numRef>
              <c:f>Sheet1!$C$3:$C$4</c:f>
              <c:numCache>
                <c:formatCode>0%</c:formatCode>
                <c:ptCount val="2"/>
                <c:pt idx="0">
                  <c:v>0.33</c:v>
                </c:pt>
                <c:pt idx="1">
                  <c:v>0.67</c:v>
                </c:pt>
              </c:numCache>
            </c:numRef>
          </c:val>
          <c:extLst xmlns:c16r2="http://schemas.microsoft.com/office/drawing/2015/06/chart">
            <c:ext xmlns:c16="http://schemas.microsoft.com/office/drawing/2014/chart" uri="{C3380CC4-5D6E-409C-BE32-E72D297353CC}">
              <c16:uniqueId val="{00000003-455A-4A7A-BFB5-B302065F9ABA}"/>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28816341777502"/>
          <c:y val="3.0566914830469076E-2"/>
          <c:w val="0.4989859132776942"/>
          <c:h val="0.72604489833866137"/>
        </c:manualLayout>
      </c:layout>
      <c:pieChart>
        <c:varyColors val="1"/>
        <c:ser>
          <c:idx val="0"/>
          <c:order val="0"/>
          <c:explosion val="25"/>
          <c:dPt>
            <c:idx val="0"/>
            <c:bubble3D val="0"/>
            <c:explosion val="0"/>
            <c:spPr>
              <a:solidFill>
                <a:srgbClr val="35588C"/>
              </a:solidFill>
            </c:spPr>
            <c:extLst xmlns:c16r2="http://schemas.microsoft.com/office/drawing/2015/06/chart">
              <c:ext xmlns:c16="http://schemas.microsoft.com/office/drawing/2014/chart" uri="{C3380CC4-5D6E-409C-BE32-E72D297353CC}">
                <c16:uniqueId val="{00000001-4156-488A-AB7E-C444EFD64B46}"/>
              </c:ext>
            </c:extLst>
          </c:dPt>
          <c:dPt>
            <c:idx val="1"/>
            <c:bubble3D val="0"/>
            <c:explosion val="5"/>
            <c:extLst xmlns:c16r2="http://schemas.microsoft.com/office/drawing/2015/06/chart">
              <c:ext xmlns:c16="http://schemas.microsoft.com/office/drawing/2014/chart" uri="{C3380CC4-5D6E-409C-BE32-E72D297353CC}">
                <c16:uniqueId val="{00000002-4156-488A-AB7E-C444EFD64B46}"/>
              </c:ext>
            </c:extLst>
          </c:dPt>
          <c:dLbls>
            <c:dLbl>
              <c:idx val="0"/>
              <c:layout>
                <c:manualLayout>
                  <c:x val="-0.16899092669596075"/>
                  <c:y val="-7.19451894126313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156-488A-AB7E-C444EFD64B46}"/>
                </c:ext>
                <c:ext xmlns:c15="http://schemas.microsoft.com/office/drawing/2012/chart" uri="{CE6537A1-D6FC-4f65-9D91-7224C49458BB}"/>
              </c:extLst>
            </c:dLbl>
            <c:dLbl>
              <c:idx val="1"/>
              <c:layout>
                <c:manualLayout>
                  <c:x val="0.16630864962104455"/>
                  <c:y val="3.565892138142132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156-488A-AB7E-C444EFD64B46}"/>
                </c:ext>
                <c:ext xmlns:c15="http://schemas.microsoft.com/office/drawing/2012/chart" uri="{CE6537A1-D6FC-4f65-9D91-7224C49458BB}"/>
              </c:extLst>
            </c:dLbl>
            <c:spPr>
              <a:noFill/>
              <a:ln>
                <a:noFill/>
              </a:ln>
              <a:effectLst/>
            </c:spPr>
            <c:txPr>
              <a:bodyPr/>
              <a:lstStyle/>
              <a:p>
                <a:pPr>
                  <a:defRPr sz="28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Sheet1!$B$3:$B$4</c:f>
              <c:strCache>
                <c:ptCount val="2"/>
                <c:pt idx="0">
                  <c:v>Local Share</c:v>
                </c:pt>
                <c:pt idx="1">
                  <c:v>State Share</c:v>
                </c:pt>
              </c:strCache>
            </c:strRef>
          </c:cat>
          <c:val>
            <c:numRef>
              <c:f>Sheet1!$C$3:$C$4</c:f>
              <c:numCache>
                <c:formatCode>0%</c:formatCode>
                <c:ptCount val="2"/>
                <c:pt idx="0">
                  <c:v>0.54</c:v>
                </c:pt>
                <c:pt idx="1">
                  <c:v>0.46</c:v>
                </c:pt>
              </c:numCache>
            </c:numRef>
          </c:val>
          <c:extLst xmlns:c16r2="http://schemas.microsoft.com/office/drawing/2015/06/chart">
            <c:ext xmlns:c16="http://schemas.microsoft.com/office/drawing/2014/chart" uri="{C3380CC4-5D6E-409C-BE32-E72D297353CC}">
              <c16:uniqueId val="{00000003-4156-488A-AB7E-C444EFD64B46}"/>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0.75675</cdr:x>
      <cdr:y>0.5572</cdr:y>
    </cdr:from>
    <cdr:to>
      <cdr:x>1</cdr:x>
      <cdr:y>0.64811</cdr:y>
    </cdr:to>
    <cdr:sp macro="" textlink="">
      <cdr:nvSpPr>
        <cdr:cNvPr id="2" name="TextBox 1"/>
        <cdr:cNvSpPr txBox="1"/>
      </cdr:nvSpPr>
      <cdr:spPr>
        <a:xfrm xmlns:a="http://schemas.openxmlformats.org/drawingml/2006/main">
          <a:off x="5926428" y="2606748"/>
          <a:ext cx="1905000" cy="4253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General Fund</a:t>
          </a:r>
        </a:p>
      </cdr:txBody>
    </cdr:sp>
  </cdr:relSizeAnchor>
  <cdr:relSizeAnchor xmlns:cdr="http://schemas.openxmlformats.org/drawingml/2006/chartDrawing">
    <cdr:from>
      <cdr:x>0.03823</cdr:x>
      <cdr:y>0.76656</cdr:y>
    </cdr:from>
    <cdr:to>
      <cdr:x>0.3055</cdr:x>
      <cdr:y>0.91403</cdr:y>
    </cdr:to>
    <cdr:sp macro="" textlink="">
      <cdr:nvSpPr>
        <cdr:cNvPr id="3" name="TextBox 2"/>
        <cdr:cNvSpPr txBox="1"/>
      </cdr:nvSpPr>
      <cdr:spPr>
        <a:xfrm xmlns:a="http://schemas.openxmlformats.org/drawingml/2006/main">
          <a:off x="299388" y="3586221"/>
          <a:ext cx="2093106" cy="68990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dirty="0"/>
            <a:t>Cash Funds</a:t>
          </a:r>
        </a:p>
        <a:p xmlns:a="http://schemas.openxmlformats.org/drawingml/2006/main">
          <a:endParaRPr lang="en-US" sz="2400" dirty="0"/>
        </a:p>
      </cdr:txBody>
    </cdr:sp>
  </cdr:relSizeAnchor>
  <cdr:relSizeAnchor xmlns:cdr="http://schemas.openxmlformats.org/drawingml/2006/chartDrawing">
    <cdr:from>
      <cdr:x>0.09818</cdr:x>
      <cdr:y>0.07865</cdr:y>
    </cdr:from>
    <cdr:to>
      <cdr:x>0.36545</cdr:x>
      <cdr:y>0.27534</cdr:y>
    </cdr:to>
    <cdr:sp macro="" textlink="">
      <cdr:nvSpPr>
        <cdr:cNvPr id="4" name="TextBox 1"/>
        <cdr:cNvSpPr txBox="1"/>
      </cdr:nvSpPr>
      <cdr:spPr>
        <a:xfrm xmlns:a="http://schemas.openxmlformats.org/drawingml/2006/main">
          <a:off x="685800" y="329609"/>
          <a:ext cx="1866900" cy="82434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400" dirty="0"/>
            <a:t>Federal Funds</a:t>
          </a:r>
        </a:p>
      </cdr:txBody>
    </cdr:sp>
  </cdr:relSizeAnchor>
  <cdr:relSizeAnchor xmlns:cdr="http://schemas.openxmlformats.org/drawingml/2006/chartDrawing">
    <cdr:from>
      <cdr:x>0.13383</cdr:x>
      <cdr:y>0.16699</cdr:y>
    </cdr:from>
    <cdr:to>
      <cdr:x>0.3411</cdr:x>
      <cdr:y>0.24593</cdr:y>
    </cdr:to>
    <cdr:sp macro="" textlink="">
      <cdr:nvSpPr>
        <cdr:cNvPr id="5" name="TextBox 13"/>
        <cdr:cNvSpPr txBox="1"/>
      </cdr:nvSpPr>
      <cdr:spPr>
        <a:xfrm xmlns:a="http://schemas.openxmlformats.org/drawingml/2006/main">
          <a:off x="1048086" y="781221"/>
          <a:ext cx="162322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bg1">
                  <a:lumMod val="50000"/>
                </a:schemeClr>
              </a:solidFill>
            </a:rPr>
            <a:t>$8.1 billion</a:t>
          </a:r>
        </a:p>
      </cdr:txBody>
    </cdr:sp>
  </cdr:relSizeAnchor>
  <cdr:relSizeAnchor xmlns:cdr="http://schemas.openxmlformats.org/drawingml/2006/chartDrawing">
    <cdr:from>
      <cdr:x>0.2423</cdr:x>
      <cdr:y>0.8144</cdr:y>
    </cdr:from>
    <cdr:to>
      <cdr:x>0.34388</cdr:x>
      <cdr:y>0.83509</cdr:y>
    </cdr:to>
    <cdr:cxnSp macro="">
      <cdr:nvCxnSpPr>
        <cdr:cNvPr id="8" name="Straight Arrow Connector 7"/>
        <cdr:cNvCxnSpPr/>
      </cdr:nvCxnSpPr>
      <cdr:spPr>
        <a:xfrm xmlns:a="http://schemas.openxmlformats.org/drawingml/2006/main" flipV="1">
          <a:off x="1897533" y="3810000"/>
          <a:ext cx="795544" cy="9679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0.76685</cdr:x>
      <cdr:y>0.62991</cdr:y>
    </cdr:from>
    <cdr:to>
      <cdr:x>0.97412</cdr:x>
      <cdr:y>0.70885</cdr:y>
    </cdr:to>
    <cdr:sp macro="" textlink="">
      <cdr:nvSpPr>
        <cdr:cNvPr id="9" name="TextBox 13"/>
        <cdr:cNvSpPr txBox="1"/>
      </cdr:nvSpPr>
      <cdr:spPr>
        <a:xfrm xmlns:a="http://schemas.openxmlformats.org/drawingml/2006/main">
          <a:off x="6005499" y="2946901"/>
          <a:ext cx="162322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solidFill>
                <a:schemeClr val="bg1">
                  <a:lumMod val="50000"/>
                </a:schemeClr>
              </a:solidFill>
            </a:rPr>
            <a:t>$10 billion</a:t>
          </a:r>
        </a:p>
      </cdr:txBody>
    </cdr:sp>
  </cdr:relSizeAnchor>
</c:userShapes>
</file>

<file path=ppt/drawings/drawing2.xml><?xml version="1.0" encoding="utf-8"?>
<c:userShapes xmlns:c="http://schemas.openxmlformats.org/drawingml/2006/chart">
  <cdr:relSizeAnchor xmlns:cdr="http://schemas.openxmlformats.org/drawingml/2006/chartDrawing">
    <cdr:from>
      <cdr:x>0.7193</cdr:x>
      <cdr:y>0.31429</cdr:y>
    </cdr:from>
    <cdr:to>
      <cdr:x>1</cdr:x>
      <cdr:y>0.81578</cdr:y>
    </cdr:to>
    <cdr:sp macro="" textlink="">
      <cdr:nvSpPr>
        <cdr:cNvPr id="2" name="TextBox 1"/>
        <cdr:cNvSpPr txBox="1"/>
      </cdr:nvSpPr>
      <cdr:spPr>
        <a:xfrm xmlns:a="http://schemas.openxmlformats.org/drawingml/2006/main">
          <a:off x="6248400" y="1676399"/>
          <a:ext cx="2438400" cy="26749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800" b="1" dirty="0"/>
            <a:t>Local Sources:</a:t>
          </a:r>
        </a:p>
        <a:p xmlns:a="http://schemas.openxmlformats.org/drawingml/2006/main">
          <a:pPr algn="ctr"/>
          <a:r>
            <a:rPr lang="en-US" sz="2800" dirty="0"/>
            <a:t>$2.3</a:t>
          </a:r>
          <a:r>
            <a:rPr lang="en-US" sz="2800" baseline="0" dirty="0"/>
            <a:t> billion </a:t>
          </a:r>
        </a:p>
        <a:p xmlns:a="http://schemas.openxmlformats.org/drawingml/2006/main">
          <a:endParaRPr lang="en-US" sz="2400" baseline="0" dirty="0"/>
        </a:p>
        <a:p xmlns:a="http://schemas.openxmlformats.org/drawingml/2006/main">
          <a:endParaRPr lang="en-US" sz="900" i="1" baseline="0" dirty="0"/>
        </a:p>
        <a:p xmlns:a="http://schemas.openxmlformats.org/drawingml/2006/main">
          <a:r>
            <a:rPr lang="en-US" sz="1600" i="1" baseline="0" dirty="0"/>
            <a:t>Property Taxes $</a:t>
          </a:r>
          <a:r>
            <a:rPr lang="en-US" sz="1600" i="1" dirty="0"/>
            <a:t>2.12</a:t>
          </a:r>
          <a:r>
            <a:rPr lang="en-US" sz="1600" i="1" baseline="0" dirty="0"/>
            <a:t> billion (93%) </a:t>
          </a:r>
        </a:p>
        <a:p xmlns:a="http://schemas.openxmlformats.org/drawingml/2006/main">
          <a:r>
            <a:rPr lang="en-US" sz="1600" i="1" baseline="0" dirty="0"/>
            <a:t>Spec. ownership taxes $159</a:t>
          </a:r>
          <a:r>
            <a:rPr lang="en-US" sz="1600" i="1" dirty="0"/>
            <a:t> </a:t>
          </a:r>
          <a:r>
            <a:rPr lang="en-US" sz="1600" i="1" baseline="0" dirty="0"/>
            <a:t>million (7%)</a:t>
          </a:r>
        </a:p>
        <a:p xmlns:a="http://schemas.openxmlformats.org/drawingml/2006/main">
          <a:endParaRPr lang="en-US" sz="2000" baseline="0" dirty="0"/>
        </a:p>
        <a:p xmlns:a="http://schemas.openxmlformats.org/drawingml/2006/main">
          <a:endParaRPr lang="en-US" sz="2400" dirty="0"/>
        </a:p>
      </cdr:txBody>
    </cdr:sp>
  </cdr:relSizeAnchor>
  <cdr:relSizeAnchor xmlns:cdr="http://schemas.openxmlformats.org/drawingml/2006/chartDrawing">
    <cdr:from>
      <cdr:x>0</cdr:x>
      <cdr:y>0.62553</cdr:y>
    </cdr:from>
    <cdr:to>
      <cdr:x>0.50764</cdr:x>
      <cdr:y>0.99866</cdr:y>
    </cdr:to>
    <cdr:sp macro="" textlink="">
      <cdr:nvSpPr>
        <cdr:cNvPr id="3" name="TextBox 1"/>
        <cdr:cNvSpPr txBox="1"/>
      </cdr:nvSpPr>
      <cdr:spPr>
        <a:xfrm xmlns:a="http://schemas.openxmlformats.org/drawingml/2006/main">
          <a:off x="-228600" y="3336594"/>
          <a:ext cx="4409767" cy="1990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800" b="1" dirty="0"/>
            <a:t>State Sources:</a:t>
          </a:r>
        </a:p>
        <a:p xmlns:a="http://schemas.openxmlformats.org/drawingml/2006/main">
          <a:r>
            <a:rPr lang="en-US" sz="2800" dirty="0"/>
            <a:t>$4.1</a:t>
          </a:r>
          <a:r>
            <a:rPr lang="en-US" sz="2800" baseline="0" dirty="0"/>
            <a:t> billion </a:t>
          </a:r>
        </a:p>
        <a:p xmlns:a="http://schemas.openxmlformats.org/drawingml/2006/main">
          <a:endParaRPr lang="en-US" sz="1600" i="1" baseline="0" dirty="0"/>
        </a:p>
        <a:p xmlns:a="http://schemas.openxmlformats.org/drawingml/2006/main">
          <a:r>
            <a:rPr lang="en-US" sz="1600" i="1" baseline="0" dirty="0"/>
            <a:t>General Fund</a:t>
          </a:r>
          <a:r>
            <a:rPr lang="en-US" sz="1600" i="1" dirty="0"/>
            <a:t>, State Education Fund, </a:t>
          </a:r>
          <a:endParaRPr lang="en-US" sz="1600" i="1" baseline="0" dirty="0"/>
        </a:p>
        <a:p xmlns:a="http://schemas.openxmlformats.org/drawingml/2006/main">
          <a:r>
            <a:rPr lang="en-US" sz="1600" i="1" baseline="0" dirty="0"/>
            <a:t>State Public School Fund </a:t>
          </a:r>
          <a:endParaRPr lang="en-US" sz="2400" i="1" baseline="0" dirty="0"/>
        </a:p>
        <a:p xmlns:a="http://schemas.openxmlformats.org/drawingml/2006/main">
          <a:endParaRPr lang="en-US" sz="2000" baseline="0" dirty="0"/>
        </a:p>
        <a:p xmlns:a="http://schemas.openxmlformats.org/drawingml/2006/main">
          <a:endParaRPr lang="en-US" sz="2400" dirty="0"/>
        </a:p>
      </cdr:txBody>
    </cdr:sp>
  </cdr:relSizeAnchor>
  <cdr:relSizeAnchor xmlns:cdr="http://schemas.openxmlformats.org/drawingml/2006/chartDrawing">
    <cdr:from>
      <cdr:x>0.16667</cdr:x>
      <cdr:y>0.53442</cdr:y>
    </cdr:from>
    <cdr:to>
      <cdr:x>0.27049</cdr:x>
      <cdr:y>0.62857</cdr:y>
    </cdr:to>
    <cdr:cxnSp macro="">
      <cdr:nvCxnSpPr>
        <cdr:cNvPr id="5" name="Straight Arrow Connector 4"/>
        <cdr:cNvCxnSpPr/>
      </cdr:nvCxnSpPr>
      <cdr:spPr>
        <a:xfrm xmlns:a="http://schemas.openxmlformats.org/drawingml/2006/main" flipV="1">
          <a:off x="1447800" y="2850599"/>
          <a:ext cx="901864" cy="502201"/>
        </a:xfrm>
        <a:prstGeom xmlns:a="http://schemas.openxmlformats.org/drawingml/2006/main" prst="straightConnector1">
          <a:avLst/>
        </a:prstGeom>
        <a:ln xmlns:a="http://schemas.openxmlformats.org/drawingml/2006/main">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0.67544</cdr:x>
      <cdr:y>0.48571</cdr:y>
    </cdr:from>
    <cdr:to>
      <cdr:x>0.76404</cdr:x>
      <cdr:y>0.51343</cdr:y>
    </cdr:to>
    <cdr:cxnSp macro="">
      <cdr:nvCxnSpPr>
        <cdr:cNvPr id="8" name="Straight Arrow Connector 7"/>
        <cdr:cNvCxnSpPr/>
      </cdr:nvCxnSpPr>
      <cdr:spPr>
        <a:xfrm xmlns:a="http://schemas.openxmlformats.org/drawingml/2006/main" flipH="1" flipV="1">
          <a:off x="5867400" y="2590800"/>
          <a:ext cx="769663" cy="147836"/>
        </a:xfrm>
        <a:prstGeom xmlns:a="http://schemas.openxmlformats.org/drawingml/2006/main" prst="straightConnector1">
          <a:avLst/>
        </a:prstGeom>
        <a:ln xmlns:a="http://schemas.openxmlformats.org/drawingml/2006/main">
          <a:solidFill>
            <a:sysClr val="windowText" lastClr="00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3.xml><?xml version="1.0" encoding="utf-8"?>
<c:userShapes xmlns:c="http://schemas.openxmlformats.org/drawingml/2006/chart">
  <cdr:relSizeAnchor xmlns:cdr="http://schemas.openxmlformats.org/drawingml/2006/chartDrawing">
    <cdr:from>
      <cdr:x>0.3858</cdr:x>
      <cdr:y>0.19365</cdr:y>
    </cdr:from>
    <cdr:to>
      <cdr:x>0.69045</cdr:x>
      <cdr:y>0.39365</cdr:y>
    </cdr:to>
    <cdr:sp macro="" textlink="">
      <cdr:nvSpPr>
        <cdr:cNvPr id="2" name="TextBox 1"/>
        <cdr:cNvSpPr txBox="1"/>
      </cdr:nvSpPr>
      <cdr:spPr>
        <a:xfrm xmlns:a="http://schemas.openxmlformats.org/drawingml/2006/main">
          <a:off x="3265022" y="797241"/>
          <a:ext cx="2578222" cy="8233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accent3">
                  <a:lumMod val="50000"/>
                </a:schemeClr>
              </a:solidFill>
              <a:latin typeface="Tw Cen MT" panose="020B0602020104020603" pitchFamily="34" charset="0"/>
            </a:rPr>
            <a:t>State Share</a:t>
          </a:r>
        </a:p>
        <a:p xmlns:a="http://schemas.openxmlformats.org/drawingml/2006/main">
          <a:r>
            <a:rPr lang="en-US" sz="1200" dirty="0">
              <a:solidFill>
                <a:schemeClr val="accent3">
                  <a:lumMod val="50000"/>
                </a:schemeClr>
              </a:solidFill>
              <a:latin typeface="Tw Cen MT" panose="020B0602020104020603" pitchFamily="34" charset="0"/>
            </a:rPr>
            <a:t>General Fund and </a:t>
          </a:r>
        </a:p>
        <a:p xmlns:a="http://schemas.openxmlformats.org/drawingml/2006/main">
          <a:r>
            <a:rPr lang="en-US" sz="1200" dirty="0">
              <a:solidFill>
                <a:schemeClr val="accent3">
                  <a:lumMod val="50000"/>
                </a:schemeClr>
              </a:solidFill>
              <a:latin typeface="Tw Cen MT" panose="020B0602020104020603" pitchFamily="34" charset="0"/>
            </a:rPr>
            <a:t>State Education Fund</a:t>
          </a:r>
        </a:p>
      </cdr:txBody>
    </cdr:sp>
  </cdr:relSizeAnchor>
  <cdr:relSizeAnchor xmlns:cdr="http://schemas.openxmlformats.org/drawingml/2006/chartDrawing">
    <cdr:from>
      <cdr:x>0.55428</cdr:x>
      <cdr:y>0.4337</cdr:y>
    </cdr:from>
    <cdr:to>
      <cdr:x>0.85893</cdr:x>
      <cdr:y>0.58755</cdr:y>
    </cdr:to>
    <cdr:sp macro="" textlink="">
      <cdr:nvSpPr>
        <cdr:cNvPr id="3" name="TextBox 1"/>
        <cdr:cNvSpPr txBox="1"/>
      </cdr:nvSpPr>
      <cdr:spPr>
        <a:xfrm xmlns:a="http://schemas.openxmlformats.org/drawingml/2006/main">
          <a:off x="4690777" y="1785533"/>
          <a:ext cx="2578221" cy="63339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solidFill>
                <a:schemeClr val="accent1"/>
              </a:solidFill>
              <a:latin typeface="Tw Cen MT" panose="020B0602020104020603" pitchFamily="34" charset="0"/>
            </a:rPr>
            <a:t>Local Share</a:t>
          </a:r>
        </a:p>
        <a:p xmlns:a="http://schemas.openxmlformats.org/drawingml/2006/main">
          <a:r>
            <a:rPr lang="en-US" sz="1600" dirty="0">
              <a:solidFill>
                <a:schemeClr val="accent1"/>
              </a:solidFill>
              <a:latin typeface="Tw Cen MT" panose="020B0602020104020603" pitchFamily="34" charset="0"/>
            </a:rPr>
            <a:t>Mostly Property Taxes</a:t>
          </a:r>
        </a:p>
      </cdr:txBody>
    </cdr:sp>
  </cdr:relSizeAnchor>
  <cdr:relSizeAnchor xmlns:cdr="http://schemas.openxmlformats.org/drawingml/2006/chartDrawing">
    <cdr:from>
      <cdr:x>0.86106</cdr:x>
      <cdr:y>0.13346</cdr:y>
    </cdr:from>
    <cdr:to>
      <cdr:x>0.94413</cdr:x>
      <cdr:y>0.22577</cdr:y>
    </cdr:to>
    <cdr:sp macro="" textlink="">
      <cdr:nvSpPr>
        <cdr:cNvPr id="4" name="TextBox 3"/>
        <cdr:cNvSpPr txBox="1"/>
      </cdr:nvSpPr>
      <cdr:spPr>
        <a:xfrm xmlns:a="http://schemas.openxmlformats.org/drawingml/2006/main">
          <a:off x="6756291" y="477478"/>
          <a:ext cx="651810" cy="3302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0" dirty="0">
              <a:solidFill>
                <a:schemeClr val="accent3">
                  <a:lumMod val="50000"/>
                </a:schemeClr>
              </a:solidFill>
              <a:latin typeface="Tw Cen MT" panose="020B0602020104020603" pitchFamily="34" charset="0"/>
            </a:rPr>
            <a:t>66%</a:t>
          </a:r>
        </a:p>
      </cdr:txBody>
    </cdr:sp>
  </cdr:relSizeAnchor>
  <cdr:relSizeAnchor xmlns:cdr="http://schemas.openxmlformats.org/drawingml/2006/chartDrawing">
    <cdr:from>
      <cdr:x>0.92589</cdr:x>
      <cdr:y>0.6015</cdr:y>
    </cdr:from>
    <cdr:to>
      <cdr:x>1</cdr:x>
      <cdr:y>0.69381</cdr:y>
    </cdr:to>
    <cdr:sp macro="" textlink="">
      <cdr:nvSpPr>
        <cdr:cNvPr id="5" name="TextBox 1"/>
        <cdr:cNvSpPr txBox="1"/>
      </cdr:nvSpPr>
      <cdr:spPr>
        <a:xfrm xmlns:a="http://schemas.openxmlformats.org/drawingml/2006/main">
          <a:off x="7874000" y="3089041"/>
          <a:ext cx="630238" cy="4740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solidFill>
                <a:schemeClr val="accent1"/>
              </a:solidFill>
            </a:rPr>
            <a:t>34%</a:t>
          </a:r>
        </a:p>
      </cdr:txBody>
    </cdr:sp>
  </cdr:relSizeAnchor>
  <cdr:relSizeAnchor xmlns:cdr="http://schemas.openxmlformats.org/drawingml/2006/chartDrawing">
    <cdr:from>
      <cdr:x>0.15531</cdr:x>
      <cdr:y>0.58581</cdr:y>
    </cdr:from>
    <cdr:to>
      <cdr:x>0.25032</cdr:x>
      <cdr:y>0.67812</cdr:y>
    </cdr:to>
    <cdr:sp macro="" textlink="">
      <cdr:nvSpPr>
        <cdr:cNvPr id="6" name="TextBox 1"/>
        <cdr:cNvSpPr txBox="1"/>
      </cdr:nvSpPr>
      <cdr:spPr>
        <a:xfrm xmlns:a="http://schemas.openxmlformats.org/drawingml/2006/main">
          <a:off x="1320800" y="2844800"/>
          <a:ext cx="807988" cy="44827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solidFill>
                <a:schemeClr val="accent3">
                  <a:lumMod val="50000"/>
                </a:schemeClr>
              </a:solidFill>
              <a:latin typeface="Tw Cen MT" panose="020B0602020104020603" pitchFamily="34" charset="0"/>
            </a:rPr>
            <a:t>43%</a:t>
          </a:r>
        </a:p>
      </cdr:txBody>
    </cdr:sp>
  </cdr:relSizeAnchor>
  <cdr:relSizeAnchor xmlns:cdr="http://schemas.openxmlformats.org/drawingml/2006/chartDrawing">
    <cdr:from>
      <cdr:x>0.18817</cdr:x>
      <cdr:y>0.13846</cdr:y>
    </cdr:from>
    <cdr:to>
      <cdr:x>0.27422</cdr:x>
      <cdr:y>0.23077</cdr:y>
    </cdr:to>
    <cdr:sp macro="" textlink="">
      <cdr:nvSpPr>
        <cdr:cNvPr id="7" name="TextBox 1"/>
        <cdr:cNvSpPr txBox="1"/>
      </cdr:nvSpPr>
      <cdr:spPr>
        <a:xfrm xmlns:a="http://schemas.openxmlformats.org/drawingml/2006/main">
          <a:off x="1600200" y="685800"/>
          <a:ext cx="731838" cy="4572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b="0" dirty="0">
              <a:solidFill>
                <a:schemeClr val="accent1"/>
              </a:solidFill>
              <a:latin typeface="Tw Cen MT" panose="020B0602020104020603" pitchFamily="34" charset="0"/>
            </a:rPr>
            <a:t>57%</a:t>
          </a:r>
        </a:p>
      </cdr:txBody>
    </cdr:sp>
  </cdr:relSizeAnchor>
  <cdr:relSizeAnchor xmlns:cdr="http://schemas.openxmlformats.org/drawingml/2006/chartDrawing">
    <cdr:from>
      <cdr:x>0.23297</cdr:x>
      <cdr:y>0.21538</cdr:y>
    </cdr:from>
    <cdr:to>
      <cdr:x>0.24193</cdr:x>
      <cdr:y>0.26154</cdr:y>
    </cdr:to>
    <cdr:cxnSp macro="">
      <cdr:nvCxnSpPr>
        <cdr:cNvPr id="9" name="Straight Arrow Connector 8"/>
        <cdr:cNvCxnSpPr/>
      </cdr:nvCxnSpPr>
      <cdr:spPr>
        <a:xfrm xmlns:a="http://schemas.openxmlformats.org/drawingml/2006/main">
          <a:off x="1981200" y="1066800"/>
          <a:ext cx="76200" cy="228600"/>
        </a:xfrm>
        <a:prstGeom xmlns:a="http://schemas.openxmlformats.org/drawingml/2006/main" prst="straightConnector1">
          <a:avLst/>
        </a:prstGeom>
        <a:ln xmlns:a="http://schemas.openxmlformats.org/drawingml/2006/main" w="12700">
          <a:tailEnd type="arrow"/>
        </a:ln>
      </cdr:spPr>
      <cdr:style>
        <a:lnRef xmlns:a="http://schemas.openxmlformats.org/drawingml/2006/main" idx="3">
          <a:schemeClr val="accent1"/>
        </a:lnRef>
        <a:fillRef xmlns:a="http://schemas.openxmlformats.org/drawingml/2006/main" idx="0">
          <a:schemeClr val="accent1"/>
        </a:fillRef>
        <a:effectRef xmlns:a="http://schemas.openxmlformats.org/drawingml/2006/main" idx="2">
          <a:schemeClr val="accent1"/>
        </a:effectRef>
        <a:fontRef xmlns:a="http://schemas.openxmlformats.org/drawingml/2006/main" idx="minor">
          <a:schemeClr val="tx1"/>
        </a:fontRef>
      </cdr:style>
    </cdr:cxnSp>
  </cdr:relSizeAnchor>
  <cdr:relSizeAnchor xmlns:cdr="http://schemas.openxmlformats.org/drawingml/2006/chartDrawing">
    <cdr:from>
      <cdr:x>0.22401</cdr:x>
      <cdr:y>0.53846</cdr:y>
    </cdr:from>
    <cdr:to>
      <cdr:x>0.24193</cdr:x>
      <cdr:y>0.58462</cdr:y>
    </cdr:to>
    <cdr:cxnSp macro="">
      <cdr:nvCxnSpPr>
        <cdr:cNvPr id="13" name="Straight Arrow Connector 12"/>
        <cdr:cNvCxnSpPr/>
      </cdr:nvCxnSpPr>
      <cdr:spPr>
        <a:xfrm xmlns:a="http://schemas.openxmlformats.org/drawingml/2006/main" flipV="1">
          <a:off x="1905000" y="2667000"/>
          <a:ext cx="152400" cy="228600"/>
        </a:xfrm>
        <a:prstGeom xmlns:a="http://schemas.openxmlformats.org/drawingml/2006/main" prst="straightConnector1">
          <a:avLst/>
        </a:prstGeom>
        <a:ln xmlns:a="http://schemas.openxmlformats.org/drawingml/2006/main" w="12700">
          <a:solidFill>
            <a:schemeClr val="accent3">
              <a:lumMod val="50000"/>
            </a:schemeClr>
          </a:solidFill>
          <a:tailEnd type="arrow"/>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dr:relSizeAnchor xmlns:cdr="http://schemas.openxmlformats.org/drawingml/2006/chartDrawing">
    <cdr:from>
      <cdr:x>0.34672</cdr:x>
      <cdr:y>0.56856</cdr:y>
    </cdr:from>
    <cdr:to>
      <cdr:x>0.38256</cdr:x>
      <cdr:y>0.78395</cdr:y>
    </cdr:to>
    <cdr:sp macro="" textlink="">
      <cdr:nvSpPr>
        <cdr:cNvPr id="17" name="TextBox 1"/>
        <cdr:cNvSpPr txBox="1"/>
      </cdr:nvSpPr>
      <cdr:spPr>
        <a:xfrm xmlns:a="http://schemas.openxmlformats.org/drawingml/2006/main" rot="16200000">
          <a:off x="2642559" y="2632456"/>
          <a:ext cx="886757" cy="30331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dirty="0">
              <a:solidFill>
                <a:schemeClr val="tx1"/>
              </a:solidFill>
              <a:latin typeface="Tw Cen MT" panose="020B0602020104020603" pitchFamily="34" charset="0"/>
            </a:rPr>
            <a:t>TABOR</a:t>
          </a:r>
        </a:p>
      </cdr:txBody>
    </cdr:sp>
  </cdr:relSizeAnchor>
  <cdr:relSizeAnchor xmlns:cdr="http://schemas.openxmlformats.org/drawingml/2006/chartDrawing">
    <cdr:from>
      <cdr:x>0.57063</cdr:x>
      <cdr:y>0.57538</cdr:y>
    </cdr:from>
    <cdr:to>
      <cdr:x>0.60647</cdr:x>
      <cdr:y>0.79077</cdr:y>
    </cdr:to>
    <cdr:sp macro="" textlink="">
      <cdr:nvSpPr>
        <cdr:cNvPr id="18" name="TextBox 1"/>
        <cdr:cNvSpPr txBox="1"/>
      </cdr:nvSpPr>
      <cdr:spPr>
        <a:xfrm xmlns:a="http://schemas.openxmlformats.org/drawingml/2006/main" rot="16200000">
          <a:off x="4537485" y="2660553"/>
          <a:ext cx="886757" cy="30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dirty="0">
              <a:solidFill>
                <a:schemeClr val="tx1"/>
              </a:solidFill>
              <a:latin typeface="Tw Cen MT" panose="020B0602020104020603" pitchFamily="34" charset="0"/>
            </a:rPr>
            <a:t>Am. 23</a:t>
          </a:r>
        </a:p>
      </cdr:txBody>
    </cdr:sp>
  </cdr:relSizeAnchor>
  <cdr:relSizeAnchor xmlns:cdr="http://schemas.openxmlformats.org/drawingml/2006/chartDrawing">
    <cdr:from>
      <cdr:x>0.72065</cdr:x>
      <cdr:y>0.45052</cdr:y>
    </cdr:from>
    <cdr:to>
      <cdr:x>0.75649</cdr:x>
      <cdr:y>0.77517</cdr:y>
    </cdr:to>
    <cdr:sp macro="" textlink="">
      <cdr:nvSpPr>
        <cdr:cNvPr id="20" name="TextBox 1"/>
        <cdr:cNvSpPr txBox="1"/>
      </cdr:nvSpPr>
      <cdr:spPr>
        <a:xfrm xmlns:a="http://schemas.openxmlformats.org/drawingml/2006/main" rot="16200000">
          <a:off x="5582187" y="2371412"/>
          <a:ext cx="1336578" cy="30331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0" dirty="0">
              <a:solidFill>
                <a:schemeClr val="tx1"/>
              </a:solidFill>
              <a:latin typeface="Tw Cen MT" panose="020B0602020104020603" pitchFamily="34" charset="0"/>
            </a:rPr>
            <a:t>Mill Levy Freeze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151BC5-B030-4912-8FC0-3491388936B8}" type="datetimeFigureOut">
              <a:rPr lang="en-US" smtClean="0"/>
              <a:t>4/7/2017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FE103-1660-49AF-8695-416D5863D554}" type="slidenum">
              <a:rPr lang="en-US" smtClean="0"/>
              <a:t>‹#›</a:t>
            </a:fld>
            <a:endParaRPr lang="en-US"/>
          </a:p>
        </p:txBody>
      </p:sp>
    </p:spTree>
    <p:extLst>
      <p:ext uri="{BB962C8B-B14F-4D97-AF65-F5344CB8AC3E}">
        <p14:creationId xmlns:p14="http://schemas.microsoft.com/office/powerpoint/2010/main" val="143470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of the best </a:t>
            </a:r>
            <a:r>
              <a:rPr lang="en-US" dirty="0" err="1" smtClean="0"/>
              <a:t>econs</a:t>
            </a:r>
            <a:r>
              <a:rPr lang="en-US" dirty="0" smtClean="0"/>
              <a:t> in country, but we’re go to make 500m  cuts to schools, roads and hospitals. Isn’t this crazy? How can this be?</a:t>
            </a:r>
          </a:p>
          <a:p>
            <a:endParaRPr lang="en-US" dirty="0"/>
          </a:p>
        </p:txBody>
      </p:sp>
      <p:sp>
        <p:nvSpPr>
          <p:cNvPr id="4" name="Slide Number Placeholder 3"/>
          <p:cNvSpPr>
            <a:spLocks noGrp="1"/>
          </p:cNvSpPr>
          <p:nvPr>
            <p:ph type="sldNum" sz="quarter" idx="10"/>
          </p:nvPr>
        </p:nvSpPr>
        <p:spPr/>
        <p:txBody>
          <a:bodyPr/>
          <a:lstStyle/>
          <a:p>
            <a:fld id="{EFC9F7E6-9923-40A6-8058-268A69F51F75}"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414261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enrollment count for the current (2016-17) school year totaled 832,519 FTE students across Colorado’s public schools, up 5,291 FTE students, or 0.6 percent, from the previous school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Statewide K-12 enrollment is projected to increase by 7,415 FTE students, or 0.9 percent, in the 2017-18 school year. Enrollment in the 2018-19 school year is expected to increase 0.7 percent, or by 5,864 FTE students.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All nine forecast regions will experience growth in enrollment over the next two school years. Growth will be strongest in the southwest mountain and northern regions, where strong job growth, and new and relatively more affordable housing options will continue to attract young families. </a:t>
            </a:r>
          </a:p>
          <a:p>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12</a:t>
            </a:fld>
            <a:endParaRPr lang="en-US"/>
          </a:p>
        </p:txBody>
      </p:sp>
    </p:spTree>
    <p:extLst>
      <p:ext uri="{BB962C8B-B14F-4D97-AF65-F5344CB8AC3E}">
        <p14:creationId xmlns:p14="http://schemas.microsoft.com/office/powerpoint/2010/main" val="3625638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the big slice of pie devoted to Medicaid? There’s a narrative</a:t>
            </a:r>
            <a:r>
              <a:rPr lang="en-US" baseline="0" dirty="0" smtClean="0"/>
              <a:t> at the capitol that Medicaid is why we can’t have nice things. So why don’t we just cut it? And there’s a lot of confusion around traditional </a:t>
            </a:r>
            <a:r>
              <a:rPr lang="en-US" baseline="0" dirty="0" err="1" smtClean="0"/>
              <a:t>Mediciad</a:t>
            </a:r>
            <a:r>
              <a:rPr lang="en-US" baseline="0" dirty="0" smtClean="0"/>
              <a:t> vs. the expansions under Obamacare.</a:t>
            </a:r>
          </a:p>
          <a:p>
            <a:endParaRPr lang="en-US" baseline="0" dirty="0" smtClean="0"/>
          </a:p>
          <a:p>
            <a:r>
              <a:rPr lang="en-US" baseline="0" dirty="0" smtClean="0"/>
              <a:t>Let’s be clear. Traditional </a:t>
            </a:r>
            <a:r>
              <a:rPr lang="en-US" baseline="0" dirty="0" err="1" smtClean="0"/>
              <a:t>Meidicaid</a:t>
            </a:r>
            <a:r>
              <a:rPr lang="en-US" baseline="0" dirty="0" smtClean="0"/>
              <a:t> is old people, disabled, poor children, pregnant woman. The expansion covered low-income adults, mostly low-wage workers. So can we just cut those people who are working but can’t afford health care?</a:t>
            </a:r>
          </a:p>
          <a:p>
            <a:endParaRPr lang="en-US" baseline="0" dirty="0" smtClean="0"/>
          </a:p>
          <a:p>
            <a:r>
              <a:rPr lang="en-US" dirty="0" smtClean="0"/>
              <a:t>Kids </a:t>
            </a:r>
            <a:r>
              <a:rPr lang="en-US" dirty="0"/>
              <a:t>comprise 44% of Medicaid enrollees, but account for only 19.2% of costs</a:t>
            </a:r>
          </a:p>
          <a:p>
            <a:endParaRPr lang="en-US" dirty="0"/>
          </a:p>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13</a:t>
            </a:fld>
            <a:endParaRPr lang="en-US"/>
          </a:p>
        </p:txBody>
      </p:sp>
    </p:spTree>
    <p:extLst>
      <p:ext uri="{BB962C8B-B14F-4D97-AF65-F5344CB8AC3E}">
        <p14:creationId xmlns:p14="http://schemas.microsoft.com/office/powerpoint/2010/main" val="2171932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that the expansion population in blue is not paid for out of the general fund. Cutting those people doesn’t free up money that</a:t>
            </a:r>
            <a:r>
              <a:rPr lang="en-US" baseline="0" dirty="0" smtClean="0"/>
              <a:t> can help schools or anything else.</a:t>
            </a:r>
            <a:endParaRPr lang="en-US" dirty="0" smtClean="0"/>
          </a:p>
          <a:p>
            <a:endParaRPr lang="en-US" dirty="0" smtClean="0"/>
          </a:p>
          <a:p>
            <a:r>
              <a:rPr lang="en-US" dirty="0" smtClean="0"/>
              <a:t>Kids </a:t>
            </a:r>
            <a:r>
              <a:rPr lang="en-US" dirty="0"/>
              <a:t>comprise 44% of Medicaid enrollees, but account for only 19.2% of costs</a:t>
            </a:r>
          </a:p>
          <a:p>
            <a:endParaRPr lang="en-US" dirty="0"/>
          </a:p>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14</a:t>
            </a:fld>
            <a:endParaRPr lang="en-US"/>
          </a:p>
        </p:txBody>
      </p:sp>
    </p:spTree>
    <p:extLst>
      <p:ext uri="{BB962C8B-B14F-4D97-AF65-F5344CB8AC3E}">
        <p14:creationId xmlns:p14="http://schemas.microsoft.com/office/powerpoint/2010/main" val="2171932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15</a:t>
            </a:fld>
            <a:endParaRPr lang="en-US"/>
          </a:p>
        </p:txBody>
      </p:sp>
    </p:spTree>
    <p:extLst>
      <p:ext uri="{BB962C8B-B14F-4D97-AF65-F5344CB8AC3E}">
        <p14:creationId xmlns:p14="http://schemas.microsoft.com/office/powerpoint/2010/main" val="2988602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things we do above</a:t>
            </a:r>
            <a:r>
              <a:rPr lang="en-US" baseline="0" dirty="0" smtClean="0"/>
              <a:t> the minimum, but </a:t>
            </a:r>
            <a:r>
              <a:rPr lang="en-US" baseline="0" dirty="0" err="1" smtClean="0"/>
              <a:t>ti</a:t>
            </a:r>
            <a:r>
              <a:rPr lang="en-US" baseline="0" dirty="0" smtClean="0"/>
              <a:t> won’t save us money. For example, providing drug coverage saves us money because not covering drugs would cost us more because of the ER. If we cut home health services … If we cut occupational therapy in home health care we’re still required to cover at nursing homes, where it’s more expensive. </a:t>
            </a:r>
          </a:p>
          <a:p>
            <a:endParaRPr lang="en-US" baseline="0" dirty="0" smtClean="0"/>
          </a:p>
          <a:p>
            <a:r>
              <a:rPr lang="en-US" baseline="0" dirty="0" smtClean="0"/>
              <a:t>Could we lower eligibility? We could. But the bulk of the people are old and/or disabled. Anyone feel like telling an elderly person in a wheelchair to just go suck it up?</a:t>
            </a:r>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16</a:t>
            </a:fld>
            <a:endParaRPr lang="en-US"/>
          </a:p>
        </p:txBody>
      </p:sp>
    </p:spTree>
    <p:extLst>
      <p:ext uri="{BB962C8B-B14F-4D97-AF65-F5344CB8AC3E}">
        <p14:creationId xmlns:p14="http://schemas.microsoft.com/office/powerpoint/2010/main" val="13395573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talk about how the drop in local property taxes is affecting the state budget.</a:t>
            </a:r>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17</a:t>
            </a:fld>
            <a:endParaRPr lang="en-US"/>
          </a:p>
        </p:txBody>
      </p:sp>
    </p:spTree>
    <p:extLst>
      <p:ext uri="{BB962C8B-B14F-4D97-AF65-F5344CB8AC3E}">
        <p14:creationId xmlns:p14="http://schemas.microsoft.com/office/powerpoint/2010/main" val="2225558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state provides</a:t>
            </a:r>
            <a:r>
              <a:rPr lang="en-US" baseline="0" dirty="0" smtClean="0"/>
              <a:t> about two thirds of the cost of schools while one-third is made up of property taxes, collected locally. If the local effort falls, the state has to backfill more of it out of the general fund.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18</a:t>
            </a:fld>
            <a:endParaRPr lang="en-US"/>
          </a:p>
        </p:txBody>
      </p:sp>
    </p:spTree>
    <p:extLst>
      <p:ext uri="{BB962C8B-B14F-4D97-AF65-F5344CB8AC3E}">
        <p14:creationId xmlns:p14="http://schemas.microsoft.com/office/powerpoint/2010/main" val="306827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all hop in the </a:t>
            </a:r>
            <a:r>
              <a:rPr lang="en-US" dirty="0" err="1" smtClean="0"/>
              <a:t>Delorean</a:t>
            </a:r>
            <a:r>
              <a:rPr lang="en-US" dirty="0" smtClean="0"/>
              <a:t> and go back to the future of 1982. Most of Gallagher focused on reappraisal procedures to make them uniform statewide to eliminate a lot of inconsistencies</a:t>
            </a:r>
            <a:r>
              <a:rPr lang="en-US" baseline="0" dirty="0" smtClean="0"/>
              <a:t>. </a:t>
            </a:r>
          </a:p>
          <a:p>
            <a:endParaRPr lang="en-US" baseline="0" dirty="0" smtClean="0"/>
          </a:p>
          <a:p>
            <a:r>
              <a:rPr lang="en-US" baseline="0" dirty="0" smtClean="0"/>
              <a:t>However, there was another part – 45-55 split. 45 percent had to come from homes while the remaining 55 percent had to come from non-residential. </a:t>
            </a:r>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19</a:t>
            </a:fld>
            <a:endParaRPr lang="en-US"/>
          </a:p>
        </p:txBody>
      </p:sp>
    </p:spTree>
    <p:extLst>
      <p:ext uri="{BB962C8B-B14F-4D97-AF65-F5344CB8AC3E}">
        <p14:creationId xmlns:p14="http://schemas.microsoft.com/office/powerpoint/2010/main" val="2329323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20</a:t>
            </a:fld>
            <a:endParaRPr lang="en-US"/>
          </a:p>
        </p:txBody>
      </p:sp>
    </p:spTree>
    <p:extLst>
      <p:ext uri="{BB962C8B-B14F-4D97-AF65-F5344CB8AC3E}">
        <p14:creationId xmlns:p14="http://schemas.microsoft.com/office/powerpoint/2010/main" val="2706376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8EF408-730D-1349-B13B-776DAC6DB72D}" type="slidenum">
              <a:rPr lang="en-US" smtClean="0"/>
              <a:t>22</a:t>
            </a:fld>
            <a:endParaRPr lang="en-US"/>
          </a:p>
        </p:txBody>
      </p:sp>
    </p:spTree>
    <p:extLst>
      <p:ext uri="{BB962C8B-B14F-4D97-AF65-F5344CB8AC3E}">
        <p14:creationId xmlns:p14="http://schemas.microsoft.com/office/powerpoint/2010/main" val="46597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flashback to November.</a:t>
            </a:r>
            <a:r>
              <a:rPr lang="en-US" baseline="0" dirty="0" smtClean="0"/>
              <a:t> </a:t>
            </a:r>
            <a:r>
              <a:rPr lang="en-US" baseline="0" dirty="0" err="1" smtClean="0"/>
              <a:t>Giov’s</a:t>
            </a:r>
            <a:r>
              <a:rPr lang="en-US" baseline="0" dirty="0" smtClean="0"/>
              <a:t> </a:t>
            </a:r>
            <a:r>
              <a:rPr lang="en-US" baseline="0" dirty="0" err="1" smtClean="0"/>
              <a:t>bjt</a:t>
            </a:r>
            <a:r>
              <a:rPr lang="en-US" baseline="0" dirty="0" smtClean="0"/>
              <a:t> says we’re 500m short. Money next year won’t even cover current obligations on books. Month later, rev </a:t>
            </a:r>
            <a:r>
              <a:rPr lang="en-US" baseline="0" dirty="0" err="1" smtClean="0"/>
              <a:t>esti</a:t>
            </a:r>
            <a:r>
              <a:rPr lang="en-US" baseline="0" dirty="0" smtClean="0"/>
              <a:t> come out and now the gap has grown to 600m to automatically goof up prop taxes. I’m going to explain why we have a shortfall in a great economy, and what this Gallagher Amendment is all about and how it’s making things worse.</a:t>
            </a:r>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2</a:t>
            </a:fld>
            <a:endParaRPr lang="en-US"/>
          </a:p>
        </p:txBody>
      </p:sp>
    </p:spTree>
    <p:extLst>
      <p:ext uri="{BB962C8B-B14F-4D97-AF65-F5344CB8AC3E}">
        <p14:creationId xmlns:p14="http://schemas.microsoft.com/office/powerpoint/2010/main" val="3561817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why the state has to backfill a lot more than it used to. Just a note, the drop is going to be even bigger, taking us under 7 percent,</a:t>
            </a:r>
            <a:r>
              <a:rPr lang="en-US" baseline="0" dirty="0" smtClean="0"/>
              <a:t> costing the state about $179 million more that it will have to backfill.</a:t>
            </a:r>
          </a:p>
          <a:p>
            <a:endParaRPr lang="en-US" baseline="0" dirty="0" smtClean="0"/>
          </a:p>
          <a:p>
            <a:r>
              <a:rPr lang="en-US" baseline="0" dirty="0" smtClean="0"/>
              <a:t>Note: Your home might have increased in value and you may be paying more in taxes, but remember, in a lot of places around the state, property values have been stagnant or have even increased. That means actual, net reductions in property tax collections, not merely a decrease of an increase.</a:t>
            </a:r>
            <a:endParaRPr lang="en-US" dirty="0"/>
          </a:p>
        </p:txBody>
      </p:sp>
      <p:sp>
        <p:nvSpPr>
          <p:cNvPr id="4" name="Slide Number Placeholder 3"/>
          <p:cNvSpPr>
            <a:spLocks noGrp="1"/>
          </p:cNvSpPr>
          <p:nvPr>
            <p:ph type="sldNum" sz="quarter" idx="10"/>
          </p:nvPr>
        </p:nvSpPr>
        <p:spPr/>
        <p:txBody>
          <a:bodyPr/>
          <a:lstStyle/>
          <a:p>
            <a:fld id="{6CF44544-DFCF-454A-B4B5-653B04CA4314}" type="slidenum">
              <a:rPr lang="en-US" smtClean="0"/>
              <a:t>23</a:t>
            </a:fld>
            <a:endParaRPr lang="en-US"/>
          </a:p>
        </p:txBody>
      </p:sp>
    </p:spTree>
    <p:extLst>
      <p:ext uri="{BB962C8B-B14F-4D97-AF65-F5344CB8AC3E}">
        <p14:creationId xmlns:p14="http://schemas.microsoft.com/office/powerpoint/2010/main" val="874773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25</a:t>
            </a:fld>
            <a:endParaRPr lang="en-US"/>
          </a:p>
        </p:txBody>
      </p:sp>
    </p:spTree>
    <p:extLst>
      <p:ext uri="{BB962C8B-B14F-4D97-AF65-F5344CB8AC3E}">
        <p14:creationId xmlns:p14="http://schemas.microsoft.com/office/powerpoint/2010/main" val="2706376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Options for things the state</a:t>
            </a:r>
            <a:r>
              <a:rPr lang="en-US" baseline="0" dirty="0" smtClean="0"/>
              <a:t> is considering. We already approved lawmakers jacking it up to 15 percent.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27</a:t>
            </a:fld>
            <a:endParaRPr lang="en-US"/>
          </a:p>
        </p:txBody>
      </p:sp>
    </p:spTree>
    <p:extLst>
      <p:ext uri="{BB962C8B-B14F-4D97-AF65-F5344CB8AC3E}">
        <p14:creationId xmlns:p14="http://schemas.microsoft.com/office/powerpoint/2010/main" val="2905340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a:t>
            </a:r>
            <a:r>
              <a:rPr lang="en-US" baseline="0" dirty="0" smtClean="0"/>
              <a:t> has called for cutting homestead in half. </a:t>
            </a:r>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28</a:t>
            </a:fld>
            <a:endParaRPr lang="en-US"/>
          </a:p>
        </p:txBody>
      </p:sp>
    </p:spTree>
    <p:extLst>
      <p:ext uri="{BB962C8B-B14F-4D97-AF65-F5344CB8AC3E}">
        <p14:creationId xmlns:p14="http://schemas.microsoft.com/office/powerpoint/2010/main" val="3224545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governments don’t lose the money.</a:t>
            </a:r>
            <a:r>
              <a:rPr lang="en-US" baseline="0" dirty="0" smtClean="0"/>
              <a:t> State backfills it. Cutting this in half would be a $350 break.</a:t>
            </a:r>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29</a:t>
            </a:fld>
            <a:endParaRPr lang="en-US"/>
          </a:p>
        </p:txBody>
      </p:sp>
    </p:spTree>
    <p:extLst>
      <p:ext uri="{BB962C8B-B14F-4D97-AF65-F5344CB8AC3E}">
        <p14:creationId xmlns:p14="http://schemas.microsoft.com/office/powerpoint/2010/main" val="2706376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C1A644-E0D8-4D0B-8F2E-E8E5E4B2160A}" type="slidenum">
              <a:rPr lang="en-US" smtClean="0"/>
              <a:t>30</a:t>
            </a:fld>
            <a:endParaRPr lang="en-US"/>
          </a:p>
        </p:txBody>
      </p:sp>
    </p:spTree>
    <p:extLst>
      <p:ext uri="{BB962C8B-B14F-4D97-AF65-F5344CB8AC3E}">
        <p14:creationId xmlns:p14="http://schemas.microsoft.com/office/powerpoint/2010/main" val="1988593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Here’s our state </a:t>
            </a:r>
            <a:r>
              <a:rPr lang="en-US" dirty="0" err="1" smtClean="0"/>
              <a:t>bjt</a:t>
            </a:r>
            <a:r>
              <a:rPr lang="en-US" dirty="0" smtClean="0"/>
              <a:t>.</a:t>
            </a:r>
            <a:endParaRPr lang="en-US" dirty="0"/>
          </a:p>
        </p:txBody>
      </p:sp>
      <p:sp>
        <p:nvSpPr>
          <p:cNvPr id="4" name="Slide Number Placeholder 3"/>
          <p:cNvSpPr>
            <a:spLocks noGrp="1"/>
          </p:cNvSpPr>
          <p:nvPr>
            <p:ph type="sldNum" sz="quarter" idx="10"/>
          </p:nvPr>
        </p:nvSpPr>
        <p:spPr/>
        <p:txBody>
          <a:bodyPr/>
          <a:lstStyle/>
          <a:p>
            <a:fld id="{BEC1A644-E0D8-4D0B-8F2E-E8E5E4B2160A}" type="slidenum">
              <a:rPr lang="en-US" smtClean="0"/>
              <a:t>3</a:t>
            </a:fld>
            <a:endParaRPr lang="en-US" dirty="0"/>
          </a:p>
        </p:txBody>
      </p:sp>
    </p:spTree>
    <p:extLst>
      <p:ext uri="{BB962C8B-B14F-4D97-AF65-F5344CB8AC3E}">
        <p14:creationId xmlns:p14="http://schemas.microsoft.com/office/powerpoint/2010/main" val="2355300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C7C01F-4EE1-44A7-99E5-DA0704CED321}" type="slidenum">
              <a:rPr lang="en-US" smtClean="0"/>
              <a:t>4</a:t>
            </a:fld>
            <a:endParaRPr lang="en-US" dirty="0"/>
          </a:p>
        </p:txBody>
      </p:sp>
    </p:spTree>
    <p:extLst>
      <p:ext uri="{BB962C8B-B14F-4D97-AF65-F5344CB8AC3E}">
        <p14:creationId xmlns:p14="http://schemas.microsoft.com/office/powerpoint/2010/main" val="2493955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give a</a:t>
            </a:r>
            <a:r>
              <a:rPr lang="en-US" baseline="0" dirty="0" smtClean="0"/>
              <a:t> big slice of pie to schools, but pie is small. Only Texas, where everything is bigger, has a smaller pie. Our elected officials have very tough decisions to make.</a:t>
            </a:r>
            <a:endParaRPr lang="en-US" dirty="0"/>
          </a:p>
        </p:txBody>
      </p:sp>
      <p:sp>
        <p:nvSpPr>
          <p:cNvPr id="4" name="Slide Number Placeholder 3"/>
          <p:cNvSpPr>
            <a:spLocks noGrp="1"/>
          </p:cNvSpPr>
          <p:nvPr>
            <p:ph type="sldNum" sz="quarter" idx="10"/>
          </p:nvPr>
        </p:nvSpPr>
        <p:spPr/>
        <p:txBody>
          <a:bodyPr/>
          <a:lstStyle/>
          <a:p>
            <a:fld id="{BEC1A644-E0D8-4D0B-8F2E-E8E5E4B2160A}" type="slidenum">
              <a:rPr lang="en-US" smtClean="0"/>
              <a:t>5</a:t>
            </a:fld>
            <a:endParaRPr lang="en-US"/>
          </a:p>
        </p:txBody>
      </p:sp>
    </p:spTree>
    <p:extLst>
      <p:ext uri="{BB962C8B-B14F-4D97-AF65-F5344CB8AC3E}">
        <p14:creationId xmlns:p14="http://schemas.microsoft.com/office/powerpoint/2010/main" val="2892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you how state tax collections, made up of income and sales taxes, fluctuate with the economy.</a:t>
            </a:r>
            <a:r>
              <a:rPr lang="en-US" baseline="0" dirty="0" smtClean="0"/>
              <a:t> Back in 2009 during the Recession, our tax collections plummeted and we had a real crisis. Kids were still turning 5 years old, yet their parents may have been unemployed and now on Medicaid or they went back to college, particularly community college. We can’t borrow money during a downturn, we have to make cuts. We cut schools and </a:t>
            </a:r>
            <a:r>
              <a:rPr lang="en-US" baseline="0" dirty="0" err="1" smtClean="0"/>
              <a:t>higer</a:t>
            </a:r>
            <a:r>
              <a:rPr lang="en-US" baseline="0" dirty="0" smtClean="0"/>
              <a:t> ed. Now we’re in the bizarre situation of having the best economy in the nation – and cutting schools, roads, colleges and hospitals. </a:t>
            </a:r>
            <a:endParaRPr lang="en-US" dirty="0"/>
          </a:p>
        </p:txBody>
      </p:sp>
      <p:sp>
        <p:nvSpPr>
          <p:cNvPr id="4" name="Slide Number Placeholder 3"/>
          <p:cNvSpPr>
            <a:spLocks noGrp="1"/>
          </p:cNvSpPr>
          <p:nvPr>
            <p:ph type="sldNum" sz="quarter" idx="10"/>
          </p:nvPr>
        </p:nvSpPr>
        <p:spPr/>
        <p:txBody>
          <a:bodyPr/>
          <a:lstStyle/>
          <a:p>
            <a:fld id="{6CF44544-DFCF-454A-B4B5-653B04CA4314}" type="slidenum">
              <a:rPr lang="en-US" smtClean="0"/>
              <a:t>6</a:t>
            </a:fld>
            <a:endParaRPr lang="en-US"/>
          </a:p>
        </p:txBody>
      </p:sp>
    </p:spTree>
    <p:extLst>
      <p:ext uri="{BB962C8B-B14F-4D97-AF65-F5344CB8AC3E}">
        <p14:creationId xmlns:p14="http://schemas.microsoft.com/office/powerpoint/2010/main" val="1410424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TABOR was 1,900</a:t>
            </a:r>
            <a:r>
              <a:rPr lang="en-US" baseline="0" dirty="0" smtClean="0"/>
              <a:t> words. Nobody read it. A lot of people haven’t even ever heard of it. They think it’s a shopping mall. If they know one thing about it, it’s that that it requires them to vote on taxes. </a:t>
            </a:r>
          </a:p>
          <a:p>
            <a:endParaRPr lang="en-US" baseline="0" dirty="0" smtClean="0"/>
          </a:p>
          <a:p>
            <a:r>
              <a:rPr lang="en-US" baseline="0" dirty="0" smtClean="0"/>
              <a:t>It also says we can’t have certain kinds of taxes, graduated income tax, statewide millage. </a:t>
            </a:r>
          </a:p>
          <a:p>
            <a:endParaRPr lang="en-US" baseline="0" dirty="0" smtClean="0"/>
          </a:p>
          <a:p>
            <a:r>
              <a:rPr lang="en-US" baseline="0" dirty="0" err="1" smtClean="0"/>
              <a:t>Itr</a:t>
            </a:r>
            <a:r>
              <a:rPr lang="en-US" baseline="0" dirty="0" smtClean="0"/>
              <a:t> also sets election provisions on how we vote on taxes and how the ballot language must appear. Four horsemen: “SHALL TAXES BE RAISED”</a:t>
            </a:r>
          </a:p>
          <a:p>
            <a:endParaRPr lang="en-US" baseline="0" dirty="0" smtClean="0"/>
          </a:p>
          <a:p>
            <a:r>
              <a:rPr lang="en-US" baseline="0" dirty="0" smtClean="0"/>
              <a:t>TABOR limits how big government spending can grow. If it grows faster than the cap allows, we have to issue tax rebates.</a:t>
            </a:r>
            <a:endParaRPr lang="en-US" dirty="0"/>
          </a:p>
        </p:txBody>
      </p:sp>
      <p:sp>
        <p:nvSpPr>
          <p:cNvPr id="4" name="Slide Number Placeholder 3"/>
          <p:cNvSpPr>
            <a:spLocks noGrp="1"/>
          </p:cNvSpPr>
          <p:nvPr>
            <p:ph type="sldNum" sz="quarter" idx="10"/>
          </p:nvPr>
        </p:nvSpPr>
        <p:spPr/>
        <p:txBody>
          <a:bodyPr/>
          <a:lstStyle/>
          <a:p>
            <a:fld id="{4793E73D-E8C6-477A-99B0-DDCD07D28F8A}" type="slidenum">
              <a:rPr lang="en-US" smtClean="0"/>
              <a:t>7</a:t>
            </a:fld>
            <a:endParaRPr lang="en-US" dirty="0"/>
          </a:p>
        </p:txBody>
      </p:sp>
    </p:spTree>
    <p:extLst>
      <p:ext uri="{BB962C8B-B14F-4D97-AF65-F5344CB8AC3E}">
        <p14:creationId xmlns:p14="http://schemas.microsoft.com/office/powerpoint/2010/main" val="1411907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cap is based on inflation plus population. The Red line represents the cap. You</a:t>
            </a:r>
            <a:r>
              <a:rPr lang="en-US" baseline="0" dirty="0" smtClean="0"/>
              <a:t> can see that in the coming budget year, we’re $264 million above the TABOR limit. </a:t>
            </a:r>
            <a:endParaRPr lang="en-US" dirty="0"/>
          </a:p>
        </p:txBody>
      </p:sp>
      <p:sp>
        <p:nvSpPr>
          <p:cNvPr id="4" name="Slide Number Placeholder 3"/>
          <p:cNvSpPr>
            <a:spLocks noGrp="1"/>
          </p:cNvSpPr>
          <p:nvPr>
            <p:ph type="sldNum" sz="quarter" idx="10"/>
          </p:nvPr>
        </p:nvSpPr>
        <p:spPr/>
        <p:txBody>
          <a:bodyPr/>
          <a:lstStyle/>
          <a:p>
            <a:fld id="{A54FE103-1660-49AF-8695-416D5863D554}" type="slidenum">
              <a:rPr lang="en-US" smtClean="0"/>
              <a:t>8</a:t>
            </a:fld>
            <a:endParaRPr lang="en-US"/>
          </a:p>
        </p:txBody>
      </p:sp>
    </p:spTree>
    <p:extLst>
      <p:ext uri="{BB962C8B-B14F-4D97-AF65-F5344CB8AC3E}">
        <p14:creationId xmlns:p14="http://schemas.microsoft.com/office/powerpoint/2010/main" val="1336831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D3788DAA-C706-4FE1-9B6D-F2788460549C}" type="slidenum">
              <a:rPr lang="en-US" smtClean="0"/>
              <a:t>10</a:t>
            </a:fld>
            <a:endParaRPr lang="en-US"/>
          </a:p>
        </p:txBody>
      </p:sp>
    </p:spTree>
    <p:extLst>
      <p:ext uri="{BB962C8B-B14F-4D97-AF65-F5344CB8AC3E}">
        <p14:creationId xmlns:p14="http://schemas.microsoft.com/office/powerpoint/2010/main" val="217193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C09B2C8-C47C-4734-841D-6ADF8A5599E1}"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4153870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9B2C8-C47C-4734-841D-6ADF8A5599E1}"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2544231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9B2C8-C47C-4734-841D-6ADF8A5599E1}"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3066689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09B2C8-C47C-4734-841D-6ADF8A5599E1}"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478383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09B2C8-C47C-4734-841D-6ADF8A5599E1}" type="datetimeFigureOut">
              <a:rPr lang="en-US" smtClean="0"/>
              <a:t>4/7/2017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27781414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09B2C8-C47C-4734-841D-6ADF8A5599E1}"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331294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C09B2C8-C47C-4734-841D-6ADF8A5599E1}" type="datetimeFigureOut">
              <a:rPr lang="en-US" smtClean="0"/>
              <a:t>4/7/2017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2006476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09B2C8-C47C-4734-841D-6ADF8A5599E1}" type="datetimeFigureOut">
              <a:rPr lang="en-US" smtClean="0"/>
              <a:t>4/7/2017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3802033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09B2C8-C47C-4734-841D-6ADF8A5599E1}" type="datetimeFigureOut">
              <a:rPr lang="en-US" smtClean="0"/>
              <a:t>4/7/2017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1095784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9B2C8-C47C-4734-841D-6ADF8A5599E1}"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247814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C09B2C8-C47C-4734-841D-6ADF8A5599E1}" type="datetimeFigureOut">
              <a:rPr lang="en-US" smtClean="0"/>
              <a:t>4/7/2017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F9292-2957-4B58-A3DF-525D0C38AA3B}" type="slidenum">
              <a:rPr lang="en-US" smtClean="0"/>
              <a:t>‹#›</a:t>
            </a:fld>
            <a:endParaRPr lang="en-US"/>
          </a:p>
        </p:txBody>
      </p:sp>
    </p:spTree>
    <p:extLst>
      <p:ext uri="{BB962C8B-B14F-4D97-AF65-F5344CB8AC3E}">
        <p14:creationId xmlns:p14="http://schemas.microsoft.com/office/powerpoint/2010/main" val="1533355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09B2C8-C47C-4734-841D-6ADF8A5599E1}" type="datetimeFigureOut">
              <a:rPr lang="en-US" smtClean="0"/>
              <a:t>4/7/2017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F9292-2957-4B58-A3DF-525D0C38AA3B}" type="slidenum">
              <a:rPr lang="en-US" smtClean="0"/>
              <a:t>‹#›</a:t>
            </a:fld>
            <a:endParaRPr lang="en-US"/>
          </a:p>
        </p:txBody>
      </p:sp>
    </p:spTree>
    <p:extLst>
      <p:ext uri="{BB962C8B-B14F-4D97-AF65-F5344CB8AC3E}">
        <p14:creationId xmlns:p14="http://schemas.microsoft.com/office/powerpoint/2010/main" val="37093513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12.xml"/></Relationships>
</file>

<file path=ppt/slides/_rels/slide24.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mailto:Stiffler@Coloradofiscal.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6472" y="357352"/>
            <a:ext cx="8355724" cy="202446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7030A0"/>
                </a:solidFill>
              </a:rPr>
              <a:t>Colorado’s </a:t>
            </a:r>
            <a:r>
              <a:rPr lang="en-US" sz="4000" b="1" dirty="0" smtClean="0">
                <a:solidFill>
                  <a:srgbClr val="7030A0"/>
                </a:solidFill>
              </a:rPr>
              <a:t>Budget:</a:t>
            </a:r>
          </a:p>
          <a:p>
            <a:r>
              <a:rPr lang="en-US" sz="3200" b="1" dirty="0" smtClean="0"/>
              <a:t>The Best of Times</a:t>
            </a:r>
          </a:p>
          <a:p>
            <a:r>
              <a:rPr lang="en-US" sz="3200" b="1" dirty="0" smtClean="0"/>
              <a:t>The Worst of Times</a:t>
            </a:r>
          </a:p>
          <a:p>
            <a:endParaRPr lang="en-US" sz="4000" dirty="0">
              <a:solidFill>
                <a:srgbClr val="7030A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4572000"/>
            <a:ext cx="5562600" cy="1628470"/>
          </a:xfrm>
          <a:prstGeom prst="rect">
            <a:avLst/>
          </a:prstGeom>
        </p:spPr>
      </p:pic>
      <p:sp>
        <p:nvSpPr>
          <p:cNvPr id="2" name="TextBox 1"/>
          <p:cNvSpPr txBox="1"/>
          <p:nvPr/>
        </p:nvSpPr>
        <p:spPr>
          <a:xfrm>
            <a:off x="2531628" y="2381813"/>
            <a:ext cx="4125411" cy="954107"/>
          </a:xfrm>
          <a:prstGeom prst="rect">
            <a:avLst/>
          </a:prstGeom>
          <a:noFill/>
        </p:spPr>
        <p:txBody>
          <a:bodyPr wrap="square" rtlCol="0">
            <a:spAutoFit/>
          </a:bodyPr>
          <a:lstStyle/>
          <a:p>
            <a:pPr algn="ctr"/>
            <a:r>
              <a:rPr lang="en-US" sz="2800" dirty="0">
                <a:solidFill>
                  <a:srgbClr val="35588C"/>
                </a:solidFill>
              </a:rPr>
              <a:t>Tim Hoover</a:t>
            </a:r>
          </a:p>
          <a:p>
            <a:pPr algn="ctr"/>
            <a:r>
              <a:rPr lang="en-US" sz="2800" dirty="0">
                <a:solidFill>
                  <a:srgbClr val="35588C"/>
                </a:solidFill>
              </a:rPr>
              <a:t>Communications </a:t>
            </a:r>
            <a:r>
              <a:rPr lang="en-US" sz="2800" dirty="0" smtClean="0">
                <a:solidFill>
                  <a:srgbClr val="35588C"/>
                </a:solidFill>
              </a:rPr>
              <a:t>Director</a:t>
            </a:r>
            <a:endParaRPr lang="en-US" sz="2800" dirty="0">
              <a:solidFill>
                <a:srgbClr val="35588C"/>
              </a:solidFill>
            </a:endParaRPr>
          </a:p>
        </p:txBody>
      </p:sp>
    </p:spTree>
    <p:extLst>
      <p:ext uri="{BB962C8B-B14F-4D97-AF65-F5344CB8AC3E}">
        <p14:creationId xmlns:p14="http://schemas.microsoft.com/office/powerpoint/2010/main" val="14367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11" name="Title 1"/>
          <p:cNvSpPr>
            <a:spLocks noGrp="1"/>
          </p:cNvSpPr>
          <p:nvPr>
            <p:ph type="title"/>
          </p:nvPr>
        </p:nvSpPr>
        <p:spPr>
          <a:xfrm>
            <a:off x="533400" y="-76200"/>
            <a:ext cx="8229600" cy="1143000"/>
          </a:xfrm>
        </p:spPr>
        <p:txBody>
          <a:bodyPr>
            <a:noAutofit/>
          </a:bodyPr>
          <a:lstStyle/>
          <a:p>
            <a:r>
              <a:rPr lang="en-US" sz="2800" dirty="0" smtClean="0">
                <a:solidFill>
                  <a:srgbClr val="7030A0"/>
                </a:solidFill>
              </a:rPr>
              <a:t>Enterprising the HPF Without Lowering Cap</a:t>
            </a:r>
            <a:endParaRPr lang="en-US" sz="2800" dirty="0">
              <a:solidFill>
                <a:srgbClr val="7030A0"/>
              </a:solidFill>
            </a:endParaRPr>
          </a:p>
        </p:txBody>
      </p:sp>
      <p:graphicFrame>
        <p:nvGraphicFramePr>
          <p:cNvPr id="9" name="Chart 8"/>
          <p:cNvGraphicFramePr>
            <a:graphicFrameLocks/>
          </p:cNvGraphicFramePr>
          <p:nvPr>
            <p:extLst>
              <p:ext uri="{D42A27DB-BD31-4B8C-83A1-F6EECF244321}">
                <p14:modId xmlns:p14="http://schemas.microsoft.com/office/powerpoint/2010/main" val="801093164"/>
              </p:ext>
            </p:extLst>
          </p:nvPr>
        </p:nvGraphicFramePr>
        <p:xfrm>
          <a:off x="228600" y="1295400"/>
          <a:ext cx="85344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048000" y="1066800"/>
            <a:ext cx="3886200" cy="646331"/>
          </a:xfrm>
          <a:prstGeom prst="rect">
            <a:avLst/>
          </a:prstGeom>
          <a:solidFill>
            <a:schemeClr val="bg1"/>
          </a:solidFill>
          <a:ln>
            <a:solidFill>
              <a:schemeClr val="tx1"/>
            </a:solidFill>
          </a:ln>
        </p:spPr>
        <p:txBody>
          <a:bodyPr wrap="square" rtlCol="0">
            <a:spAutoFit/>
          </a:bodyPr>
          <a:lstStyle/>
          <a:p>
            <a:r>
              <a:rPr lang="en-US" sz="1200" dirty="0" smtClean="0"/>
              <a:t>Hospital Provider Fee removed allows $600 million room below revenue cap and allows full funding for hospitals and an extra $264 million for the General Fund</a:t>
            </a:r>
            <a:endParaRPr lang="en-US" sz="1200" dirty="0"/>
          </a:p>
        </p:txBody>
      </p:sp>
      <p:cxnSp>
        <p:nvCxnSpPr>
          <p:cNvPr id="12" name="Straight Arrow Connector 11"/>
          <p:cNvCxnSpPr/>
          <p:nvPr/>
        </p:nvCxnSpPr>
        <p:spPr>
          <a:xfrm>
            <a:off x="6934200" y="1389965"/>
            <a:ext cx="609600" cy="515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6411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000729414"/>
              </p:ext>
            </p:extLst>
          </p:nvPr>
        </p:nvGraphicFramePr>
        <p:xfrm>
          <a:off x="152400" y="914400"/>
          <a:ext cx="8534400" cy="533400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6" name="Title 1"/>
          <p:cNvSpPr>
            <a:spLocks noGrp="1"/>
          </p:cNvSpPr>
          <p:nvPr>
            <p:ph type="title"/>
          </p:nvPr>
        </p:nvSpPr>
        <p:spPr>
          <a:xfrm>
            <a:off x="457200" y="-103496"/>
            <a:ext cx="8229600" cy="1143000"/>
          </a:xfrm>
        </p:spPr>
        <p:txBody>
          <a:bodyPr>
            <a:noAutofit/>
          </a:bodyPr>
          <a:lstStyle/>
          <a:p>
            <a:r>
              <a:rPr lang="en-US" sz="2800" dirty="0" smtClean="0">
                <a:solidFill>
                  <a:srgbClr val="7030A0"/>
                </a:solidFill>
              </a:rPr>
              <a:t>Enterprising HPF under SB-267</a:t>
            </a:r>
            <a:endParaRPr lang="en-US" sz="2800" dirty="0">
              <a:solidFill>
                <a:srgbClr val="7030A0"/>
              </a:solidFill>
            </a:endParaRPr>
          </a:p>
        </p:txBody>
      </p:sp>
      <p:sp>
        <p:nvSpPr>
          <p:cNvPr id="7" name="TextBox 6"/>
          <p:cNvSpPr txBox="1"/>
          <p:nvPr/>
        </p:nvSpPr>
        <p:spPr>
          <a:xfrm>
            <a:off x="3429000" y="1066800"/>
            <a:ext cx="3886200" cy="646331"/>
          </a:xfrm>
          <a:prstGeom prst="rect">
            <a:avLst/>
          </a:prstGeom>
          <a:solidFill>
            <a:schemeClr val="bg1"/>
          </a:solidFill>
          <a:ln>
            <a:solidFill>
              <a:schemeClr val="tx1"/>
            </a:solidFill>
          </a:ln>
        </p:spPr>
        <p:txBody>
          <a:bodyPr wrap="square" rtlCol="0">
            <a:spAutoFit/>
          </a:bodyPr>
          <a:lstStyle/>
          <a:p>
            <a:r>
              <a:rPr lang="en-US" sz="1200" dirty="0" smtClean="0"/>
              <a:t>Hospital Provider Fee removed and revenue </a:t>
            </a:r>
            <a:r>
              <a:rPr lang="en-US" sz="1200" dirty="0"/>
              <a:t>c</a:t>
            </a:r>
            <a:r>
              <a:rPr lang="en-US" sz="1200" dirty="0" smtClean="0"/>
              <a:t>ap is lowered; there still is a General Fund obligation for $100 million in TABOR rebates in FY17-18 and $162 million in FY18-19</a:t>
            </a:r>
            <a:endParaRPr lang="en-US" sz="1200" dirty="0"/>
          </a:p>
        </p:txBody>
      </p:sp>
      <p:cxnSp>
        <p:nvCxnSpPr>
          <p:cNvPr id="9" name="Straight Arrow Connector 8"/>
          <p:cNvCxnSpPr>
            <a:stCxn id="7" idx="3"/>
          </p:cNvCxnSpPr>
          <p:nvPr/>
        </p:nvCxnSpPr>
        <p:spPr>
          <a:xfrm>
            <a:off x="7315200" y="1389966"/>
            <a:ext cx="228600" cy="5150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193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348" y="241030"/>
            <a:ext cx="6172200" cy="857250"/>
          </a:xfrm>
        </p:spPr>
        <p:txBody>
          <a:bodyPr>
            <a:noAutofit/>
          </a:bodyPr>
          <a:lstStyle/>
          <a:p>
            <a:r>
              <a:rPr lang="en-US" sz="3200" dirty="0">
                <a:solidFill>
                  <a:srgbClr val="7030A0"/>
                </a:solidFill>
              </a:rPr>
              <a:t>FY2017-18 General Fund Shortfall</a:t>
            </a:r>
          </a:p>
        </p:txBody>
      </p:sp>
      <p:sp>
        <p:nvSpPr>
          <p:cNvPr id="3" name="Content Placeholder 2"/>
          <p:cNvSpPr>
            <a:spLocks noGrp="1"/>
          </p:cNvSpPr>
          <p:nvPr>
            <p:ph idx="1"/>
          </p:nvPr>
        </p:nvSpPr>
        <p:spPr>
          <a:xfrm>
            <a:off x="1003947" y="1163201"/>
            <a:ext cx="7048230" cy="2628900"/>
          </a:xfrm>
        </p:spPr>
        <p:txBody>
          <a:bodyPr>
            <a:noAutofit/>
          </a:bodyPr>
          <a:lstStyle/>
          <a:p>
            <a:pPr marL="0" indent="0">
              <a:buNone/>
            </a:pPr>
            <a:r>
              <a:rPr lang="en-US" sz="2400" dirty="0"/>
              <a:t>Refill Reserve to 6.5%                                     $169  m</a:t>
            </a:r>
          </a:p>
          <a:p>
            <a:pPr marL="0" indent="0">
              <a:buNone/>
            </a:pPr>
            <a:r>
              <a:rPr lang="en-US" sz="2400" dirty="0"/>
              <a:t>Medicaid caseload                                           $143 m</a:t>
            </a:r>
          </a:p>
          <a:p>
            <a:pPr marL="0" indent="0">
              <a:buNone/>
            </a:pPr>
            <a:r>
              <a:rPr lang="en-US" sz="2400" dirty="0"/>
              <a:t>K-12 inflation and new students                   $203 m</a:t>
            </a:r>
          </a:p>
          <a:p>
            <a:pPr marL="0" indent="0">
              <a:buNone/>
            </a:pPr>
            <a:r>
              <a:rPr lang="en-US" sz="2400" dirty="0"/>
              <a:t>Changes in Local Share for K-12                    $178 m</a:t>
            </a:r>
          </a:p>
          <a:p>
            <a:pPr marL="0" indent="0">
              <a:buNone/>
            </a:pPr>
            <a:r>
              <a:rPr lang="en-US" sz="2400" dirty="0"/>
              <a:t>Transfers to roads/construction                    $166 m</a:t>
            </a:r>
          </a:p>
          <a:p>
            <a:pPr marL="0" indent="0">
              <a:buNone/>
            </a:pPr>
            <a:r>
              <a:rPr lang="en-US" sz="2400" dirty="0"/>
              <a:t>TABOR rebates                                                  $264 m 			</a:t>
            </a:r>
          </a:p>
        </p:txBody>
      </p:sp>
      <p:cxnSp>
        <p:nvCxnSpPr>
          <p:cNvPr id="5" name="Straight Connector 4"/>
          <p:cNvCxnSpPr/>
          <p:nvPr/>
        </p:nvCxnSpPr>
        <p:spPr>
          <a:xfrm>
            <a:off x="5681629" y="3967199"/>
            <a:ext cx="20002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433913" y="5086633"/>
            <a:ext cx="5679602" cy="523220"/>
          </a:xfrm>
          <a:prstGeom prst="rect">
            <a:avLst/>
          </a:prstGeom>
          <a:noFill/>
        </p:spPr>
        <p:txBody>
          <a:bodyPr wrap="square" rtlCol="0">
            <a:spAutoFit/>
          </a:bodyPr>
          <a:lstStyle/>
          <a:p>
            <a:r>
              <a:rPr lang="en-US" sz="2800" dirty="0">
                <a:solidFill>
                  <a:srgbClr val="C00000"/>
                </a:solidFill>
              </a:rPr>
              <a:t>Shortfall                               $ 510 m                                </a:t>
            </a:r>
          </a:p>
        </p:txBody>
      </p:sp>
      <p:sp>
        <p:nvSpPr>
          <p:cNvPr id="7" name="TextBox 6"/>
          <p:cNvSpPr txBox="1"/>
          <p:nvPr/>
        </p:nvSpPr>
        <p:spPr>
          <a:xfrm>
            <a:off x="2455693" y="4444253"/>
            <a:ext cx="5482077" cy="523220"/>
          </a:xfrm>
          <a:prstGeom prst="rect">
            <a:avLst/>
          </a:prstGeom>
          <a:noFill/>
        </p:spPr>
        <p:txBody>
          <a:bodyPr wrap="square" rtlCol="0">
            <a:spAutoFit/>
          </a:bodyPr>
          <a:lstStyle/>
          <a:p>
            <a:r>
              <a:rPr lang="en-US" sz="2800" dirty="0"/>
              <a:t>New Revenue                      $613 m </a:t>
            </a:r>
          </a:p>
        </p:txBody>
      </p:sp>
      <p:sp>
        <p:nvSpPr>
          <p:cNvPr id="8" name="TextBox 7"/>
          <p:cNvSpPr txBox="1"/>
          <p:nvPr/>
        </p:nvSpPr>
        <p:spPr>
          <a:xfrm>
            <a:off x="6038541" y="3967199"/>
            <a:ext cx="1643338" cy="738664"/>
          </a:xfrm>
          <a:prstGeom prst="rect">
            <a:avLst/>
          </a:prstGeom>
          <a:noFill/>
        </p:spPr>
        <p:txBody>
          <a:bodyPr wrap="square" rtlCol="0">
            <a:spAutoFit/>
          </a:bodyPr>
          <a:lstStyle/>
          <a:p>
            <a:r>
              <a:rPr lang="en-US" sz="2800" dirty="0"/>
              <a:t>$1,123 m</a:t>
            </a:r>
          </a:p>
          <a:p>
            <a:endParaRPr lang="en-US" sz="1400" dirty="0"/>
          </a:p>
        </p:txBody>
      </p:sp>
      <p:sp>
        <p:nvSpPr>
          <p:cNvPr id="9" name="TextBox 8"/>
          <p:cNvSpPr txBox="1"/>
          <p:nvPr/>
        </p:nvSpPr>
        <p:spPr>
          <a:xfrm>
            <a:off x="673100" y="5905455"/>
            <a:ext cx="4343400" cy="461665"/>
          </a:xfrm>
          <a:prstGeom prst="rect">
            <a:avLst/>
          </a:prstGeom>
          <a:noFill/>
        </p:spPr>
        <p:txBody>
          <a:bodyPr wrap="square" rtlCol="0">
            <a:spAutoFit/>
          </a:bodyPr>
          <a:lstStyle/>
          <a:p>
            <a:r>
              <a:rPr lang="en-US" sz="1200" i="1" dirty="0">
                <a:solidFill>
                  <a:schemeClr val="bg1">
                    <a:lumMod val="50000"/>
                  </a:schemeClr>
                </a:solidFill>
              </a:rPr>
              <a:t>Source: Governor’s FY2017-18 Budget Request OSPB and Legislative Council December Forecast 2016</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Tree>
    <p:extLst>
      <p:ext uri="{BB962C8B-B14F-4D97-AF65-F5344CB8AC3E}">
        <p14:creationId xmlns:p14="http://schemas.microsoft.com/office/powerpoint/2010/main" val="62742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1828799"/>
            <a:ext cx="8238026" cy="267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84024" y="4506158"/>
            <a:ext cx="2133600" cy="1077218"/>
          </a:xfrm>
          <a:prstGeom prst="rect">
            <a:avLst/>
          </a:prstGeom>
          <a:noFill/>
        </p:spPr>
        <p:txBody>
          <a:bodyPr wrap="square" rtlCol="0">
            <a:spAutoFit/>
          </a:bodyPr>
          <a:lstStyle/>
          <a:p>
            <a:r>
              <a:rPr lang="en-US" sz="3200" b="1" dirty="0">
                <a:solidFill>
                  <a:schemeClr val="accent2">
                    <a:lumMod val="40000"/>
                    <a:lumOff val="60000"/>
                  </a:schemeClr>
                </a:solidFill>
              </a:rPr>
              <a:t>Traditional Medicaid</a:t>
            </a:r>
          </a:p>
        </p:txBody>
      </p:sp>
      <p:sp>
        <p:nvSpPr>
          <p:cNvPr id="6" name="TextBox 5"/>
          <p:cNvSpPr txBox="1"/>
          <p:nvPr/>
        </p:nvSpPr>
        <p:spPr>
          <a:xfrm>
            <a:off x="6248400" y="4506159"/>
            <a:ext cx="2133600" cy="1077218"/>
          </a:xfrm>
          <a:prstGeom prst="rect">
            <a:avLst/>
          </a:prstGeom>
          <a:noFill/>
        </p:spPr>
        <p:txBody>
          <a:bodyPr wrap="square" rtlCol="0">
            <a:spAutoFit/>
          </a:bodyPr>
          <a:lstStyle/>
          <a:p>
            <a:r>
              <a:rPr lang="en-US" sz="3200" b="1" dirty="0">
                <a:solidFill>
                  <a:srgbClr val="0070C0"/>
                </a:solidFill>
              </a:rPr>
              <a:t>Expansion Medicaid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024" y="1828799"/>
            <a:ext cx="94255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464546" y="228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7030A0"/>
                </a:solidFill>
              </a:rPr>
              <a:t>Medicaid</a:t>
            </a:r>
          </a:p>
        </p:txBody>
      </p:sp>
    </p:spTree>
    <p:extLst>
      <p:ext uri="{BB962C8B-B14F-4D97-AF65-F5344CB8AC3E}">
        <p14:creationId xmlns:p14="http://schemas.microsoft.com/office/powerpoint/2010/main" val="1492079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867" y="5583376"/>
            <a:ext cx="8229600" cy="1143000"/>
          </a:xfrm>
        </p:spPr>
        <p:txBody>
          <a:bodyPr>
            <a:noAutofit/>
          </a:bodyPr>
          <a:lstStyle/>
          <a:p>
            <a:pPr algn="l"/>
            <a:r>
              <a:rPr lang="en-US" sz="2800" dirty="0">
                <a:solidFill>
                  <a:srgbClr val="35588C"/>
                </a:solidFill>
              </a:rPr>
              <a:t>Rolling Back Medicaid Expansions </a:t>
            </a:r>
            <a:br>
              <a:rPr lang="en-US" sz="2800" dirty="0">
                <a:solidFill>
                  <a:srgbClr val="35588C"/>
                </a:solidFill>
              </a:rPr>
            </a:br>
            <a:r>
              <a:rPr lang="en-US" sz="2800" dirty="0">
                <a:solidFill>
                  <a:srgbClr val="35588C"/>
                </a:solidFill>
              </a:rPr>
              <a:t>Won’t Fix Shortfall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7" y="1828799"/>
            <a:ext cx="8238026" cy="2677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84024" y="4506158"/>
            <a:ext cx="2133600" cy="1077218"/>
          </a:xfrm>
          <a:prstGeom prst="rect">
            <a:avLst/>
          </a:prstGeom>
          <a:noFill/>
        </p:spPr>
        <p:txBody>
          <a:bodyPr wrap="square" rtlCol="0">
            <a:spAutoFit/>
          </a:bodyPr>
          <a:lstStyle/>
          <a:p>
            <a:r>
              <a:rPr lang="en-US" sz="3200" b="1" dirty="0">
                <a:solidFill>
                  <a:schemeClr val="accent2">
                    <a:lumMod val="40000"/>
                    <a:lumOff val="60000"/>
                  </a:schemeClr>
                </a:solidFill>
              </a:rPr>
              <a:t>Traditional Medicaid</a:t>
            </a:r>
          </a:p>
        </p:txBody>
      </p:sp>
      <p:sp>
        <p:nvSpPr>
          <p:cNvPr id="6" name="TextBox 5"/>
          <p:cNvSpPr txBox="1"/>
          <p:nvPr/>
        </p:nvSpPr>
        <p:spPr>
          <a:xfrm>
            <a:off x="6248400" y="4506159"/>
            <a:ext cx="2133600" cy="1077218"/>
          </a:xfrm>
          <a:prstGeom prst="rect">
            <a:avLst/>
          </a:prstGeom>
          <a:noFill/>
        </p:spPr>
        <p:txBody>
          <a:bodyPr wrap="square" rtlCol="0">
            <a:spAutoFit/>
          </a:bodyPr>
          <a:lstStyle/>
          <a:p>
            <a:r>
              <a:rPr lang="en-US" sz="3200" b="1" dirty="0">
                <a:solidFill>
                  <a:srgbClr val="0070C0"/>
                </a:solidFill>
              </a:rPr>
              <a:t>Expansion Medicaid</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3024" y="1828799"/>
            <a:ext cx="942552"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32243" y="1003360"/>
            <a:ext cx="2765913" cy="646331"/>
          </a:xfrm>
          <a:prstGeom prst="rect">
            <a:avLst/>
          </a:prstGeom>
          <a:solidFill>
            <a:schemeClr val="tx2">
              <a:lumMod val="60000"/>
              <a:lumOff val="40000"/>
            </a:schemeClr>
          </a:solidFill>
          <a:ln>
            <a:solidFill>
              <a:srgbClr val="35588C"/>
            </a:solidFill>
          </a:ln>
        </p:spPr>
        <p:txBody>
          <a:bodyPr wrap="square" rtlCol="0">
            <a:spAutoFit/>
          </a:bodyPr>
          <a:lstStyle/>
          <a:p>
            <a:r>
              <a:rPr lang="en-US" dirty="0">
                <a:solidFill>
                  <a:schemeClr val="bg1"/>
                </a:solidFill>
              </a:rPr>
              <a:t>95% Federal Dollars </a:t>
            </a:r>
          </a:p>
          <a:p>
            <a:r>
              <a:rPr lang="en-US" dirty="0">
                <a:solidFill>
                  <a:schemeClr val="bg1"/>
                </a:solidFill>
              </a:rPr>
              <a:t>5% Hospital Provider Fee</a:t>
            </a:r>
          </a:p>
        </p:txBody>
      </p:sp>
    </p:spTree>
    <p:extLst>
      <p:ext uri="{BB962C8B-B14F-4D97-AF65-F5344CB8AC3E}">
        <p14:creationId xmlns:p14="http://schemas.microsoft.com/office/powerpoint/2010/main" val="594434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50410" y="5862"/>
            <a:ext cx="8229600" cy="1143000"/>
          </a:xfrm>
        </p:spPr>
        <p:txBody>
          <a:bodyPr/>
          <a:lstStyle/>
          <a:p>
            <a:r>
              <a:rPr lang="en-US" dirty="0">
                <a:solidFill>
                  <a:srgbClr val="7030A0"/>
                </a:solidFill>
              </a:rPr>
              <a:t>Medicaid Cost Drivers</a:t>
            </a:r>
          </a:p>
        </p:txBody>
      </p:sp>
      <p:sp>
        <p:nvSpPr>
          <p:cNvPr id="3" name="Content Placeholder 2"/>
          <p:cNvSpPr>
            <a:spLocks noGrp="1"/>
          </p:cNvSpPr>
          <p:nvPr>
            <p:ph idx="1"/>
          </p:nvPr>
        </p:nvSpPr>
        <p:spPr>
          <a:xfrm>
            <a:off x="186267" y="4206470"/>
            <a:ext cx="8229600" cy="2493993"/>
          </a:xfrm>
        </p:spPr>
        <p:txBody>
          <a:bodyPr>
            <a:normAutofit/>
          </a:bodyPr>
          <a:lstStyle/>
          <a:p>
            <a:r>
              <a:rPr lang="en-US" b="1" dirty="0"/>
              <a:t>Rising health care costs outpace inflation. </a:t>
            </a:r>
            <a:r>
              <a:rPr lang="en-US" sz="2800" dirty="0"/>
              <a:t>From 2006-2015 medical care prices rose </a:t>
            </a:r>
            <a:r>
              <a:rPr lang="en-US" sz="2800" dirty="0">
                <a:solidFill>
                  <a:srgbClr val="35588C"/>
                </a:solidFill>
              </a:rPr>
              <a:t>39.7 percent</a:t>
            </a:r>
            <a:r>
              <a:rPr lang="en-US" sz="2800" dirty="0"/>
              <a:t> in Colorado while inflation   only grew by </a:t>
            </a:r>
            <a:r>
              <a:rPr lang="en-US" sz="2800" dirty="0">
                <a:solidFill>
                  <a:srgbClr val="35588C"/>
                </a:solidFill>
              </a:rPr>
              <a:t>21.4 percent</a:t>
            </a:r>
            <a:r>
              <a:rPr lang="en-US" sz="2800" dirty="0"/>
              <a:t>. </a:t>
            </a:r>
          </a:p>
          <a:p>
            <a:pPr marL="0" indent="0">
              <a:buNone/>
            </a:pPr>
            <a:endParaRPr lang="en-US"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295400"/>
            <a:ext cx="4602590" cy="2619590"/>
          </a:xfrm>
          <a:prstGeom prst="rect">
            <a:avLst/>
          </a:prstGeom>
        </p:spPr>
      </p:pic>
      <p:sp>
        <p:nvSpPr>
          <p:cNvPr id="6" name="Content Placeholder 2"/>
          <p:cNvSpPr txBox="1">
            <a:spLocks/>
          </p:cNvSpPr>
          <p:nvPr/>
        </p:nvSpPr>
        <p:spPr>
          <a:xfrm>
            <a:off x="186267" y="1295400"/>
            <a:ext cx="3657600" cy="3810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b="1" dirty="0"/>
              <a:t>Aging population</a:t>
            </a:r>
          </a:p>
          <a:p>
            <a:r>
              <a:rPr lang="en-US" b="1" dirty="0"/>
              <a:t>Growth in low-wage jobs</a:t>
            </a:r>
          </a:p>
          <a:p>
            <a:r>
              <a:rPr lang="en-US" b="1" dirty="0"/>
              <a:t>Decreasing wait time</a:t>
            </a:r>
          </a:p>
        </p:txBody>
      </p:sp>
      <p:sp>
        <p:nvSpPr>
          <p:cNvPr id="7" name="TextBox 6"/>
          <p:cNvSpPr txBox="1"/>
          <p:nvPr/>
        </p:nvSpPr>
        <p:spPr>
          <a:xfrm>
            <a:off x="25400" y="6451570"/>
            <a:ext cx="7315200" cy="338554"/>
          </a:xfrm>
          <a:prstGeom prst="rect">
            <a:avLst/>
          </a:prstGeom>
          <a:noFill/>
        </p:spPr>
        <p:txBody>
          <a:bodyPr wrap="square" rtlCol="0">
            <a:spAutoFit/>
          </a:bodyPr>
          <a:lstStyle/>
          <a:p>
            <a:r>
              <a:rPr lang="en-US" sz="1600" i="1" dirty="0">
                <a:solidFill>
                  <a:schemeClr val="bg1">
                    <a:lumMod val="50000"/>
                  </a:schemeClr>
                </a:solidFill>
              </a:rPr>
              <a:t>Source: Medicaid Trends and Cost Drivers, Legislative Council Memorandum 2016 </a:t>
            </a:r>
          </a:p>
        </p:txBody>
      </p:sp>
    </p:spTree>
    <p:extLst>
      <p:ext uri="{BB962C8B-B14F-4D97-AF65-F5344CB8AC3E}">
        <p14:creationId xmlns:p14="http://schemas.microsoft.com/office/powerpoint/2010/main" val="711244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067" y="0"/>
            <a:ext cx="8229600" cy="1143000"/>
          </a:xfrm>
        </p:spPr>
        <p:txBody>
          <a:bodyPr>
            <a:noAutofit/>
          </a:bodyPr>
          <a:lstStyle/>
          <a:p>
            <a:r>
              <a:rPr lang="en-US" sz="3200" dirty="0">
                <a:solidFill>
                  <a:srgbClr val="7030A0"/>
                </a:solidFill>
              </a:rPr>
              <a:t>Not Much Room to Cut Traditional Medicaid</a:t>
            </a:r>
          </a:p>
        </p:txBody>
      </p:sp>
      <p:sp>
        <p:nvSpPr>
          <p:cNvPr id="4" name="TextBox 3"/>
          <p:cNvSpPr txBox="1"/>
          <p:nvPr/>
        </p:nvSpPr>
        <p:spPr>
          <a:xfrm>
            <a:off x="152400" y="6179987"/>
            <a:ext cx="7315200" cy="584775"/>
          </a:xfrm>
          <a:prstGeom prst="rect">
            <a:avLst/>
          </a:prstGeom>
          <a:noFill/>
        </p:spPr>
        <p:txBody>
          <a:bodyPr wrap="square" rtlCol="0">
            <a:spAutoFit/>
          </a:bodyPr>
          <a:lstStyle/>
          <a:p>
            <a:r>
              <a:rPr lang="en-US" sz="1600" i="1" dirty="0">
                <a:solidFill>
                  <a:schemeClr val="bg1">
                    <a:lumMod val="50000"/>
                  </a:schemeClr>
                </a:solidFill>
              </a:rPr>
              <a:t>Source: JBC’s HCPF Briefing Document page 72-78 found at</a:t>
            </a:r>
          </a:p>
          <a:p>
            <a:r>
              <a:rPr lang="en-US" sz="1600" i="1" dirty="0">
                <a:solidFill>
                  <a:schemeClr val="bg1">
                    <a:lumMod val="50000"/>
                  </a:schemeClr>
                </a:solidFill>
              </a:rPr>
              <a:t>http://www.tornado.state.co.us/gov_dir/leg_dir/jbc/2015-16/hcpbrf1.pdf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7" name="TextBox 6"/>
          <p:cNvSpPr txBox="1"/>
          <p:nvPr/>
        </p:nvSpPr>
        <p:spPr>
          <a:xfrm>
            <a:off x="304800" y="4953000"/>
            <a:ext cx="7503915" cy="923330"/>
          </a:xfrm>
          <a:prstGeom prst="rect">
            <a:avLst/>
          </a:prstGeom>
          <a:noFill/>
        </p:spPr>
        <p:txBody>
          <a:bodyPr wrap="square" rtlCol="0">
            <a:spAutoFit/>
          </a:bodyPr>
          <a:lstStyle/>
          <a:p>
            <a:r>
              <a:rPr lang="en-US" dirty="0"/>
              <a:t>*Cutting would just result in higher nursing care facility costs</a:t>
            </a:r>
          </a:p>
          <a:p>
            <a:r>
              <a:rPr lang="en-US" dirty="0"/>
              <a:t>**e.g. Occupational therapy at home isn’t required by federal requirements but is required through outpatient hospital care</a:t>
            </a:r>
          </a:p>
        </p:txBody>
      </p:sp>
      <p:sp>
        <p:nvSpPr>
          <p:cNvPr id="8" name="TextBox 7"/>
          <p:cNvSpPr txBox="1"/>
          <p:nvPr/>
        </p:nvSpPr>
        <p:spPr>
          <a:xfrm>
            <a:off x="457200" y="3276600"/>
            <a:ext cx="8305800" cy="1200329"/>
          </a:xfrm>
          <a:prstGeom prst="rect">
            <a:avLst/>
          </a:prstGeom>
          <a:noFill/>
        </p:spPr>
        <p:txBody>
          <a:bodyPr wrap="square" rtlCol="0">
            <a:spAutoFit/>
          </a:bodyPr>
          <a:lstStyle/>
          <a:p>
            <a:r>
              <a:rPr lang="en-US" sz="2400" dirty="0">
                <a:solidFill>
                  <a:srgbClr val="35588C"/>
                </a:solidFill>
              </a:rPr>
              <a:t>Restrict Eligibility</a:t>
            </a:r>
          </a:p>
          <a:p>
            <a:r>
              <a:rPr lang="en-US" sz="2400" dirty="0">
                <a:solidFill>
                  <a:srgbClr val="35588C"/>
                </a:solidFill>
              </a:rPr>
              <a:t>       </a:t>
            </a:r>
            <a:r>
              <a:rPr lang="en-US" sz="2400" dirty="0"/>
              <a:t>Elderly and disabled up to 300% FPL                   </a:t>
            </a:r>
            <a:r>
              <a:rPr lang="en-US" sz="2400" dirty="0">
                <a:solidFill>
                  <a:srgbClr val="00B050"/>
                </a:solidFill>
              </a:rPr>
              <a:t>$408 million</a:t>
            </a:r>
          </a:p>
          <a:p>
            <a:r>
              <a:rPr lang="en-US" sz="2400" dirty="0"/>
              <a:t>       Pregnant adults above 133% FPL to 195%          </a:t>
            </a:r>
            <a:r>
              <a:rPr lang="en-US" sz="2400" dirty="0">
                <a:solidFill>
                  <a:srgbClr val="00B050"/>
                </a:solidFill>
              </a:rPr>
              <a:t>$10 million  </a:t>
            </a:r>
          </a:p>
        </p:txBody>
      </p:sp>
      <p:sp>
        <p:nvSpPr>
          <p:cNvPr id="9" name="TextBox 8"/>
          <p:cNvSpPr txBox="1"/>
          <p:nvPr/>
        </p:nvSpPr>
        <p:spPr>
          <a:xfrm>
            <a:off x="457200" y="1447800"/>
            <a:ext cx="8305800" cy="1938992"/>
          </a:xfrm>
          <a:prstGeom prst="rect">
            <a:avLst/>
          </a:prstGeom>
          <a:noFill/>
        </p:spPr>
        <p:txBody>
          <a:bodyPr wrap="square" rtlCol="0">
            <a:spAutoFit/>
          </a:bodyPr>
          <a:lstStyle/>
          <a:p>
            <a:r>
              <a:rPr lang="en-US" sz="2400" dirty="0">
                <a:solidFill>
                  <a:srgbClr val="35588C"/>
                </a:solidFill>
              </a:rPr>
              <a:t>Restrict Benefits</a:t>
            </a:r>
          </a:p>
          <a:p>
            <a:r>
              <a:rPr lang="en-US" sz="2400" dirty="0">
                <a:solidFill>
                  <a:srgbClr val="35588C"/>
                </a:solidFill>
              </a:rPr>
              <a:t>       </a:t>
            </a:r>
            <a:r>
              <a:rPr lang="en-US" sz="2400" dirty="0"/>
              <a:t>Prescribed drugs                                                   </a:t>
            </a:r>
            <a:r>
              <a:rPr lang="en-US" sz="2400" dirty="0">
                <a:solidFill>
                  <a:srgbClr val="00B050"/>
                </a:solidFill>
              </a:rPr>
              <a:t>$110 million</a:t>
            </a:r>
          </a:p>
          <a:p>
            <a:r>
              <a:rPr lang="en-US" sz="2400" dirty="0"/>
              <a:t>       Home-based services*                                        </a:t>
            </a:r>
            <a:r>
              <a:rPr lang="en-US" sz="2400" dirty="0">
                <a:solidFill>
                  <a:srgbClr val="00B050"/>
                </a:solidFill>
              </a:rPr>
              <a:t>$385  million</a:t>
            </a:r>
          </a:p>
          <a:p>
            <a:r>
              <a:rPr lang="en-US" sz="2400" dirty="0"/>
              <a:t>       Home therapy**                                                    </a:t>
            </a:r>
            <a:r>
              <a:rPr lang="en-US" sz="2400" dirty="0">
                <a:solidFill>
                  <a:srgbClr val="00B050"/>
                </a:solidFill>
              </a:rPr>
              <a:t>$25  million</a:t>
            </a:r>
          </a:p>
          <a:p>
            <a:r>
              <a:rPr lang="en-US" sz="2400" dirty="0"/>
              <a:t>       </a:t>
            </a:r>
          </a:p>
        </p:txBody>
      </p:sp>
      <p:sp>
        <p:nvSpPr>
          <p:cNvPr id="10" name="TextBox 9"/>
          <p:cNvSpPr txBox="1"/>
          <p:nvPr/>
        </p:nvSpPr>
        <p:spPr>
          <a:xfrm>
            <a:off x="5791200" y="1078468"/>
            <a:ext cx="3352800" cy="369332"/>
          </a:xfrm>
          <a:prstGeom prst="rect">
            <a:avLst/>
          </a:prstGeom>
          <a:noFill/>
        </p:spPr>
        <p:txBody>
          <a:bodyPr wrap="square" rtlCol="0">
            <a:spAutoFit/>
          </a:bodyPr>
          <a:lstStyle/>
          <a:p>
            <a:r>
              <a:rPr lang="en-US" dirty="0">
                <a:solidFill>
                  <a:srgbClr val="00B050"/>
                </a:solidFill>
              </a:rPr>
              <a:t>General Fund Cost FY2014-15</a:t>
            </a:r>
          </a:p>
        </p:txBody>
      </p:sp>
    </p:spTree>
    <p:extLst>
      <p:ext uri="{BB962C8B-B14F-4D97-AF65-F5344CB8AC3E}">
        <p14:creationId xmlns:p14="http://schemas.microsoft.com/office/powerpoint/2010/main" val="1108997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07" y="1981891"/>
            <a:ext cx="7886700" cy="1325563"/>
          </a:xfrm>
        </p:spPr>
        <p:txBody>
          <a:bodyPr>
            <a:normAutofit/>
          </a:bodyPr>
          <a:lstStyle/>
          <a:p>
            <a:r>
              <a:rPr lang="en-US" sz="3600" dirty="0">
                <a:solidFill>
                  <a:srgbClr val="7030A0"/>
                </a:solidFill>
              </a:rPr>
              <a:t>Drop in Local Effort is Widening Shortfall</a:t>
            </a:r>
          </a:p>
        </p:txBody>
      </p:sp>
    </p:spTree>
    <p:extLst>
      <p:ext uri="{BB962C8B-B14F-4D97-AF65-F5344CB8AC3E}">
        <p14:creationId xmlns:p14="http://schemas.microsoft.com/office/powerpoint/2010/main" val="3446066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260" y="311285"/>
            <a:ext cx="8915400" cy="1143000"/>
          </a:xfrm>
        </p:spPr>
        <p:txBody>
          <a:bodyPr>
            <a:normAutofit fontScale="90000"/>
          </a:bodyPr>
          <a:lstStyle/>
          <a:p>
            <a:r>
              <a:rPr lang="en-US" sz="3600" dirty="0">
                <a:solidFill>
                  <a:srgbClr val="7030A0"/>
                </a:solidFill>
              </a:rPr>
              <a:t>How do Local Property Taxes Impact State Budget?</a:t>
            </a:r>
            <a:br>
              <a:rPr lang="en-US" sz="3600" dirty="0">
                <a:solidFill>
                  <a:srgbClr val="7030A0"/>
                </a:solidFill>
              </a:rPr>
            </a:br>
            <a:r>
              <a:rPr lang="en-US" sz="3600" dirty="0">
                <a:solidFill>
                  <a:srgbClr val="35588C"/>
                </a:solidFill>
              </a:rPr>
              <a:t>Both state and local dollars pay for schools</a:t>
            </a:r>
          </a:p>
        </p:txBody>
      </p:sp>
      <p:graphicFrame>
        <p:nvGraphicFramePr>
          <p:cNvPr id="4" name="Chart 3"/>
          <p:cNvGraphicFramePr>
            <a:graphicFrameLocks/>
          </p:cNvGraphicFramePr>
          <p:nvPr>
            <p:extLst>
              <p:ext uri="{D42A27DB-BD31-4B8C-83A1-F6EECF244321}">
                <p14:modId xmlns:p14="http://schemas.microsoft.com/office/powerpoint/2010/main" val="1112762844"/>
              </p:ext>
            </p:extLst>
          </p:nvPr>
        </p:nvGraphicFramePr>
        <p:xfrm>
          <a:off x="228600" y="1066800"/>
          <a:ext cx="8686800" cy="53340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3" name="TextBox 2"/>
          <p:cNvSpPr txBox="1"/>
          <p:nvPr/>
        </p:nvSpPr>
        <p:spPr>
          <a:xfrm>
            <a:off x="4572000" y="5029200"/>
            <a:ext cx="1600200" cy="369332"/>
          </a:xfrm>
          <a:prstGeom prst="rect">
            <a:avLst/>
          </a:prstGeom>
          <a:noFill/>
        </p:spPr>
        <p:txBody>
          <a:bodyPr wrap="square" rtlCol="0">
            <a:spAutoFit/>
          </a:bodyPr>
          <a:lstStyle/>
          <a:p>
            <a:r>
              <a:rPr lang="en-US" dirty="0">
                <a:solidFill>
                  <a:schemeClr val="bg1">
                    <a:lumMod val="50000"/>
                  </a:schemeClr>
                </a:solidFill>
              </a:rPr>
              <a:t>FY2016-17</a:t>
            </a:r>
          </a:p>
        </p:txBody>
      </p:sp>
      <p:sp>
        <p:nvSpPr>
          <p:cNvPr id="6" name="TextBox 5"/>
          <p:cNvSpPr txBox="1"/>
          <p:nvPr/>
        </p:nvSpPr>
        <p:spPr>
          <a:xfrm>
            <a:off x="25400" y="6487778"/>
            <a:ext cx="6324600" cy="276999"/>
          </a:xfrm>
          <a:prstGeom prst="rect">
            <a:avLst/>
          </a:prstGeom>
          <a:noFill/>
        </p:spPr>
        <p:txBody>
          <a:bodyPr wrap="square" rtlCol="0">
            <a:spAutoFit/>
          </a:bodyPr>
          <a:lstStyle/>
          <a:p>
            <a:r>
              <a:rPr lang="en-US" sz="1200" i="1" dirty="0">
                <a:solidFill>
                  <a:schemeClr val="bg1">
                    <a:lumMod val="50000"/>
                  </a:schemeClr>
                </a:solidFill>
              </a:rPr>
              <a:t>Doesn’t include local override mills and other local sources outside school funding formula</a:t>
            </a:r>
          </a:p>
        </p:txBody>
      </p:sp>
    </p:spTree>
    <p:extLst>
      <p:ext uri="{BB962C8B-B14F-4D97-AF65-F5344CB8AC3E}">
        <p14:creationId xmlns:p14="http://schemas.microsoft.com/office/powerpoint/2010/main" val="22095845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The Context of Gallagher</a:t>
            </a:r>
          </a:p>
        </p:txBody>
      </p:sp>
      <p:sp>
        <p:nvSpPr>
          <p:cNvPr id="3" name="Content Placeholder 2"/>
          <p:cNvSpPr>
            <a:spLocks noGrp="1"/>
          </p:cNvSpPr>
          <p:nvPr>
            <p:ph idx="1"/>
          </p:nvPr>
        </p:nvSpPr>
        <p:spPr/>
        <p:txBody>
          <a:bodyPr>
            <a:normAutofit/>
          </a:bodyPr>
          <a:lstStyle/>
          <a:p>
            <a:pPr marL="0" indent="0">
              <a:buNone/>
            </a:pPr>
            <a:r>
              <a:rPr lang="en-US" dirty="0"/>
              <a:t>Solving a “Fairness” problem</a:t>
            </a:r>
          </a:p>
          <a:p>
            <a:pPr marL="0" indent="0">
              <a:buNone/>
            </a:pPr>
            <a:endParaRPr lang="en-US" dirty="0"/>
          </a:p>
          <a:p>
            <a:pPr marL="0" indent="0">
              <a:buNone/>
            </a:pPr>
            <a:r>
              <a:rPr lang="en-US" dirty="0"/>
              <a:t>The residential property tax relief component was almost an after thought  (45-55 split)</a:t>
            </a:r>
          </a:p>
          <a:p>
            <a:pPr marL="0" indent="0">
              <a:buNone/>
            </a:pPr>
            <a:endParaRPr lang="en-US" dirty="0"/>
          </a:p>
          <a:p>
            <a:pPr marL="0" indent="0">
              <a:buNone/>
            </a:pPr>
            <a:r>
              <a:rPr lang="en-US" dirty="0"/>
              <a:t>Most of Gallagher is non controversial</a:t>
            </a:r>
          </a:p>
          <a:p>
            <a:pPr marL="0" indent="0">
              <a:buNone/>
            </a:pPr>
            <a:r>
              <a:rPr lang="en-US" dirty="0"/>
              <a:t>	Periodic reappraisal</a:t>
            </a:r>
          </a:p>
          <a:p>
            <a:pPr marL="0" indent="0">
              <a:buNone/>
            </a:pPr>
            <a:r>
              <a:rPr lang="en-US" dirty="0"/>
              <a:t>	Market value assessment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Tree>
    <p:extLst>
      <p:ext uri="{BB962C8B-B14F-4D97-AF65-F5344CB8AC3E}">
        <p14:creationId xmlns:p14="http://schemas.microsoft.com/office/powerpoint/2010/main" val="7488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Building the FY2017-18 Budget</a:t>
            </a:r>
          </a:p>
        </p:txBody>
      </p:sp>
      <p:sp>
        <p:nvSpPr>
          <p:cNvPr id="3" name="Content Placeholder 2"/>
          <p:cNvSpPr>
            <a:spLocks noGrp="1"/>
          </p:cNvSpPr>
          <p:nvPr>
            <p:ph idx="1"/>
          </p:nvPr>
        </p:nvSpPr>
        <p:spPr/>
        <p:txBody>
          <a:bodyPr/>
          <a:lstStyle/>
          <a:p>
            <a:r>
              <a:rPr lang="en-US" b="1" dirty="0"/>
              <a:t>November 2016:  </a:t>
            </a:r>
            <a:r>
              <a:rPr lang="en-US" dirty="0"/>
              <a:t>Governor’s Budget Recommendations says there is a </a:t>
            </a:r>
            <a:r>
              <a:rPr lang="en-US" dirty="0">
                <a:solidFill>
                  <a:srgbClr val="35588C"/>
                </a:solidFill>
              </a:rPr>
              <a:t>$500 million gap</a:t>
            </a:r>
          </a:p>
          <a:p>
            <a:r>
              <a:rPr lang="en-US" b="1" dirty="0"/>
              <a:t>December 2016:  </a:t>
            </a:r>
            <a:r>
              <a:rPr lang="en-US" dirty="0"/>
              <a:t>Quarterly state revenue forecast is released and now that gap is </a:t>
            </a:r>
            <a:r>
              <a:rPr lang="en-US" dirty="0">
                <a:solidFill>
                  <a:srgbClr val="35588C"/>
                </a:solidFill>
              </a:rPr>
              <a:t>$600 million </a:t>
            </a:r>
            <a:r>
              <a:rPr lang="en-US" dirty="0"/>
              <a:t>because of the Gallagher Amendment which impacts local property taxes</a:t>
            </a:r>
          </a:p>
          <a:p>
            <a:r>
              <a:rPr lang="en-US" b="1" dirty="0"/>
              <a:t>February 2017: </a:t>
            </a:r>
            <a:r>
              <a:rPr lang="en-US" dirty="0"/>
              <a:t>Governor recommends increasing marijuana taxes and cutting Senior Homestead Exemption</a:t>
            </a:r>
            <a:r>
              <a:rPr lang="en-US" dirty="0">
                <a:solidFill>
                  <a:srgbClr val="35588C"/>
                </a:solidFill>
              </a:rPr>
              <a:t> </a:t>
            </a:r>
          </a:p>
          <a:p>
            <a:r>
              <a:rPr lang="en-US" b="1" dirty="0"/>
              <a:t>March 2017: </a:t>
            </a:r>
            <a:r>
              <a:rPr lang="en-US" dirty="0"/>
              <a:t>Budget Cuts still not worked out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Tree>
    <p:extLst>
      <p:ext uri="{BB962C8B-B14F-4D97-AF65-F5344CB8AC3E}">
        <p14:creationId xmlns:p14="http://schemas.microsoft.com/office/powerpoint/2010/main" val="97860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939" y="314190"/>
            <a:ext cx="8229600" cy="1143000"/>
          </a:xfrm>
        </p:spPr>
        <p:txBody>
          <a:bodyPr>
            <a:normAutofit/>
          </a:bodyPr>
          <a:lstStyle/>
          <a:p>
            <a:r>
              <a:rPr lang="en-US" dirty="0">
                <a:solidFill>
                  <a:srgbClr val="7030A0"/>
                </a:solidFill>
              </a:rPr>
              <a:t>How are Property Taxes Calculated?</a:t>
            </a:r>
          </a:p>
        </p:txBody>
      </p:sp>
      <p:sp>
        <p:nvSpPr>
          <p:cNvPr id="4" name="TextBox 3"/>
          <p:cNvSpPr txBox="1"/>
          <p:nvPr/>
        </p:nvSpPr>
        <p:spPr>
          <a:xfrm>
            <a:off x="152400" y="1863438"/>
            <a:ext cx="9220200" cy="461665"/>
          </a:xfrm>
          <a:prstGeom prst="rect">
            <a:avLst/>
          </a:prstGeom>
          <a:noFill/>
        </p:spPr>
        <p:txBody>
          <a:bodyPr wrap="square" rtlCol="0">
            <a:spAutoFit/>
          </a:bodyPr>
          <a:lstStyle/>
          <a:p>
            <a:r>
              <a:rPr lang="en-US" sz="2400" b="1" dirty="0">
                <a:solidFill>
                  <a:srgbClr val="00B050"/>
                </a:solidFill>
              </a:rPr>
              <a:t>  Property Tax </a:t>
            </a:r>
            <a:r>
              <a:rPr lang="en-US" sz="2400" dirty="0"/>
              <a:t>=  Property Value X </a:t>
            </a:r>
            <a:r>
              <a:rPr lang="en-US" sz="2400" b="1" dirty="0">
                <a:solidFill>
                  <a:srgbClr val="35588C"/>
                </a:solidFill>
              </a:rPr>
              <a:t>Assessment Rate </a:t>
            </a:r>
            <a:r>
              <a:rPr lang="en-US" sz="2400" dirty="0">
                <a:solidFill>
                  <a:srgbClr val="35588C"/>
                </a:solidFill>
              </a:rPr>
              <a:t>  </a:t>
            </a:r>
            <a:r>
              <a:rPr lang="en-US" sz="2400" dirty="0"/>
              <a:t>X   </a:t>
            </a:r>
            <a:r>
              <a:rPr lang="en-US" sz="2400" b="1" dirty="0">
                <a:solidFill>
                  <a:srgbClr val="FF0000"/>
                </a:solidFill>
              </a:rPr>
              <a:t>Mill Levy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grpSp>
        <p:nvGrpSpPr>
          <p:cNvPr id="17" name="Group 16"/>
          <p:cNvGrpSpPr/>
          <p:nvPr/>
        </p:nvGrpSpPr>
        <p:grpSpPr>
          <a:xfrm>
            <a:off x="786784" y="2325103"/>
            <a:ext cx="8162122" cy="1444840"/>
            <a:chOff x="786784" y="2325103"/>
            <a:chExt cx="8162122" cy="1444840"/>
          </a:xfrm>
        </p:grpSpPr>
        <p:cxnSp>
          <p:nvCxnSpPr>
            <p:cNvPr id="9" name="Straight Arrow Connector 8"/>
            <p:cNvCxnSpPr/>
            <p:nvPr/>
          </p:nvCxnSpPr>
          <p:spPr>
            <a:xfrm flipV="1">
              <a:off x="2441205" y="2325104"/>
              <a:ext cx="378195" cy="26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6784" y="2579592"/>
              <a:ext cx="1984005" cy="646331"/>
            </a:xfrm>
            <a:prstGeom prst="rect">
              <a:avLst/>
            </a:prstGeom>
          </p:spPr>
          <p:txBody>
            <a:bodyPr wrap="none">
              <a:spAutoFit/>
            </a:bodyPr>
            <a:lstStyle/>
            <a:p>
              <a:r>
                <a:rPr lang="en-US" dirty="0"/>
                <a:t>determined locally </a:t>
              </a:r>
            </a:p>
            <a:p>
              <a:r>
                <a:rPr lang="en-US" dirty="0"/>
                <a:t>by market value</a:t>
              </a:r>
            </a:p>
          </p:txBody>
        </p:sp>
        <p:cxnSp>
          <p:nvCxnSpPr>
            <p:cNvPr id="12" name="Straight Arrow Connector 11"/>
            <p:cNvCxnSpPr/>
            <p:nvPr/>
          </p:nvCxnSpPr>
          <p:spPr>
            <a:xfrm flipV="1">
              <a:off x="5257800" y="2325103"/>
              <a:ext cx="0" cy="513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18891" y="2846613"/>
              <a:ext cx="3177870" cy="923330"/>
            </a:xfrm>
            <a:prstGeom prst="rect">
              <a:avLst/>
            </a:prstGeom>
          </p:spPr>
          <p:txBody>
            <a:bodyPr wrap="square">
              <a:spAutoFit/>
            </a:bodyPr>
            <a:lstStyle/>
            <a:p>
              <a:r>
                <a:rPr lang="en-US" dirty="0"/>
                <a:t>set by the state </a:t>
              </a:r>
            </a:p>
            <a:p>
              <a:r>
                <a:rPr lang="en-US" dirty="0"/>
                <a:t>by property  category</a:t>
              </a:r>
            </a:p>
            <a:p>
              <a:r>
                <a:rPr lang="en-US" dirty="0"/>
                <a:t>—e.g. residential, commercial </a:t>
              </a:r>
            </a:p>
          </p:txBody>
        </p:sp>
        <p:cxnSp>
          <p:nvCxnSpPr>
            <p:cNvPr id="15" name="Straight Arrow Connector 14"/>
            <p:cNvCxnSpPr/>
            <p:nvPr/>
          </p:nvCxnSpPr>
          <p:spPr>
            <a:xfrm flipH="1" flipV="1">
              <a:off x="7620000" y="2325104"/>
              <a:ext cx="228600" cy="513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40269" y="2838951"/>
              <a:ext cx="1808637" cy="646331"/>
            </a:xfrm>
            <a:prstGeom prst="rect">
              <a:avLst/>
            </a:prstGeom>
          </p:spPr>
          <p:txBody>
            <a:bodyPr wrap="none">
              <a:spAutoFit/>
            </a:bodyPr>
            <a:lstStyle/>
            <a:p>
              <a:r>
                <a:rPr lang="en-US" dirty="0"/>
                <a:t>established at </a:t>
              </a:r>
            </a:p>
            <a:p>
              <a:r>
                <a:rPr lang="en-US" dirty="0"/>
                <a:t>local district level</a:t>
              </a:r>
            </a:p>
          </p:txBody>
        </p:sp>
      </p:grpSp>
      <p:sp>
        <p:nvSpPr>
          <p:cNvPr id="3" name="TextBox 2"/>
          <p:cNvSpPr txBox="1"/>
          <p:nvPr/>
        </p:nvSpPr>
        <p:spPr>
          <a:xfrm>
            <a:off x="2316781" y="4710274"/>
            <a:ext cx="2466776" cy="830997"/>
          </a:xfrm>
          <a:prstGeom prst="rect">
            <a:avLst/>
          </a:prstGeom>
          <a:noFill/>
        </p:spPr>
        <p:txBody>
          <a:bodyPr wrap="square" rtlCol="0">
            <a:spAutoFit/>
          </a:bodyPr>
          <a:lstStyle/>
          <a:p>
            <a:r>
              <a:rPr lang="en-US" sz="1400" dirty="0"/>
              <a:t>   </a:t>
            </a:r>
            <a:r>
              <a:rPr lang="en-US" sz="2400" dirty="0"/>
              <a:t> </a:t>
            </a:r>
            <a:r>
              <a:rPr lang="en-US" sz="4800" dirty="0"/>
              <a:t>X </a:t>
            </a:r>
            <a:r>
              <a:rPr lang="en-US" sz="3200" b="1" dirty="0">
                <a:solidFill>
                  <a:srgbClr val="35588C"/>
                </a:solidFill>
              </a:rPr>
              <a:t>7.96%</a:t>
            </a:r>
            <a:endParaRPr lang="en-US" sz="3200" dirty="0"/>
          </a:p>
        </p:txBody>
      </p:sp>
      <p:sp>
        <p:nvSpPr>
          <p:cNvPr id="6" name="AutoShape 2" descr="Image result for hous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ous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hous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openclipart.org/image/2400px/svg_to_png/220760/14343277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3769943"/>
            <a:ext cx="2008806" cy="17677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29835" y="5531081"/>
            <a:ext cx="1856389" cy="461665"/>
          </a:xfrm>
          <a:prstGeom prst="rect">
            <a:avLst/>
          </a:prstGeom>
          <a:noFill/>
        </p:spPr>
        <p:txBody>
          <a:bodyPr wrap="square" rtlCol="0">
            <a:spAutoFit/>
          </a:bodyPr>
          <a:lstStyle/>
          <a:p>
            <a:r>
              <a:rPr lang="en-US" sz="2400" dirty="0"/>
              <a:t>$350,000</a:t>
            </a:r>
          </a:p>
        </p:txBody>
      </p:sp>
      <p:sp>
        <p:nvSpPr>
          <p:cNvPr id="21" name="TextBox 20"/>
          <p:cNvSpPr txBox="1"/>
          <p:nvPr/>
        </p:nvSpPr>
        <p:spPr>
          <a:xfrm>
            <a:off x="3846444" y="4876800"/>
            <a:ext cx="2819400" cy="584775"/>
          </a:xfrm>
          <a:prstGeom prst="rect">
            <a:avLst/>
          </a:prstGeom>
          <a:noFill/>
        </p:spPr>
        <p:txBody>
          <a:bodyPr wrap="square" rtlCol="0">
            <a:spAutoFit/>
          </a:bodyPr>
          <a:lstStyle/>
          <a:p>
            <a:r>
              <a:rPr lang="en-US" sz="1400" dirty="0"/>
              <a:t>    </a:t>
            </a:r>
            <a:r>
              <a:rPr lang="en-US" sz="3200" dirty="0"/>
              <a:t>= $27,860  </a:t>
            </a:r>
          </a:p>
        </p:txBody>
      </p:sp>
      <p:sp>
        <p:nvSpPr>
          <p:cNvPr id="22" name="TextBox 21"/>
          <p:cNvSpPr txBox="1"/>
          <p:nvPr/>
        </p:nvSpPr>
        <p:spPr>
          <a:xfrm>
            <a:off x="5622236" y="4756440"/>
            <a:ext cx="3886200" cy="769441"/>
          </a:xfrm>
          <a:prstGeom prst="rect">
            <a:avLst/>
          </a:prstGeom>
          <a:noFill/>
        </p:spPr>
        <p:txBody>
          <a:bodyPr wrap="square" rtlCol="0">
            <a:spAutoFit/>
          </a:bodyPr>
          <a:lstStyle/>
          <a:p>
            <a:r>
              <a:rPr lang="en-US" sz="1400" dirty="0"/>
              <a:t>   </a:t>
            </a:r>
            <a:r>
              <a:rPr lang="en-US" sz="4400" dirty="0"/>
              <a:t>X</a:t>
            </a:r>
            <a:r>
              <a:rPr lang="en-US" sz="3200" dirty="0"/>
              <a:t> </a:t>
            </a:r>
            <a:r>
              <a:rPr lang="en-US" sz="3200" dirty="0" smtClean="0"/>
              <a:t>95 </a:t>
            </a:r>
            <a:r>
              <a:rPr lang="en-US" sz="3200" dirty="0"/>
              <a:t>mills = </a:t>
            </a:r>
            <a:r>
              <a:rPr lang="en-US" sz="3200" b="1" dirty="0">
                <a:solidFill>
                  <a:srgbClr val="00B050"/>
                </a:solidFill>
              </a:rPr>
              <a:t>$</a:t>
            </a:r>
            <a:r>
              <a:rPr lang="en-US" sz="3200" b="1" dirty="0" smtClean="0">
                <a:solidFill>
                  <a:srgbClr val="00B050"/>
                </a:solidFill>
              </a:rPr>
              <a:t>2,647</a:t>
            </a:r>
            <a:endParaRPr lang="en-US" sz="3200" b="1" dirty="0">
              <a:solidFill>
                <a:srgbClr val="00B050"/>
              </a:solidFill>
            </a:endParaRPr>
          </a:p>
        </p:txBody>
      </p:sp>
    </p:spTree>
    <p:extLst>
      <p:ext uri="{BB962C8B-B14F-4D97-AF65-F5344CB8AC3E}">
        <p14:creationId xmlns:p14="http://schemas.microsoft.com/office/powerpoint/2010/main" val="4270978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160337"/>
            <a:ext cx="8229600" cy="1143000"/>
          </a:xfrm>
        </p:spPr>
        <p:txBody>
          <a:bodyPr/>
          <a:lstStyle/>
          <a:p>
            <a:r>
              <a:rPr lang="en-US" dirty="0">
                <a:solidFill>
                  <a:srgbClr val="7030A0"/>
                </a:solidFill>
              </a:rPr>
              <a:t>Back to 1980s….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grpSp>
        <p:nvGrpSpPr>
          <p:cNvPr id="14" name="Group 13"/>
          <p:cNvGrpSpPr/>
          <p:nvPr/>
        </p:nvGrpSpPr>
        <p:grpSpPr>
          <a:xfrm>
            <a:off x="-609600" y="1185413"/>
            <a:ext cx="5086350" cy="3495675"/>
            <a:chOff x="-257175" y="1447800"/>
            <a:chExt cx="5086350" cy="3495675"/>
          </a:xfrm>
        </p:grpSpPr>
        <p:graphicFrame>
          <p:nvGraphicFramePr>
            <p:cNvPr id="5" name="Chart 4"/>
            <p:cNvGraphicFramePr>
              <a:graphicFrameLocks/>
            </p:cNvGraphicFramePr>
            <p:nvPr>
              <p:extLst>
                <p:ext uri="{D42A27DB-BD31-4B8C-83A1-F6EECF244321}">
                  <p14:modId xmlns:p14="http://schemas.microsoft.com/office/powerpoint/2010/main" val="369943812"/>
                </p:ext>
              </p:extLst>
            </p:nvPr>
          </p:nvGraphicFramePr>
          <p:xfrm>
            <a:off x="-257175" y="1447800"/>
            <a:ext cx="5086350" cy="349567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905432" y="1769768"/>
              <a:ext cx="1752600" cy="369332"/>
            </a:xfrm>
            <a:prstGeom prst="rect">
              <a:avLst/>
            </a:prstGeom>
            <a:noFill/>
          </p:spPr>
          <p:txBody>
            <a:bodyPr wrap="square" rtlCol="0">
              <a:spAutoFit/>
            </a:bodyPr>
            <a:lstStyle/>
            <a:p>
              <a:r>
                <a:rPr lang="en-US" dirty="0"/>
                <a:t>Local Share</a:t>
              </a:r>
            </a:p>
          </p:txBody>
        </p:sp>
        <p:sp>
          <p:nvSpPr>
            <p:cNvPr id="7" name="TextBox 6"/>
            <p:cNvSpPr txBox="1"/>
            <p:nvPr/>
          </p:nvSpPr>
          <p:spPr>
            <a:xfrm>
              <a:off x="479425" y="3276600"/>
              <a:ext cx="876300" cy="646331"/>
            </a:xfrm>
            <a:prstGeom prst="rect">
              <a:avLst/>
            </a:prstGeom>
            <a:noFill/>
          </p:spPr>
          <p:txBody>
            <a:bodyPr wrap="square" rtlCol="0">
              <a:spAutoFit/>
            </a:bodyPr>
            <a:lstStyle/>
            <a:p>
              <a:r>
                <a:rPr lang="en-US" dirty="0"/>
                <a:t>State </a:t>
              </a:r>
            </a:p>
            <a:p>
              <a:r>
                <a:rPr lang="en-US" dirty="0"/>
                <a:t>Share</a:t>
              </a:r>
            </a:p>
          </p:txBody>
        </p:sp>
      </p:grpSp>
      <p:sp>
        <p:nvSpPr>
          <p:cNvPr id="8" name="AutoShape 2" descr="data:image/jpeg;base64,/9j/4AAQSkZJRgABAQAAAQABAAD/2wCEAAkGBxQSEhQUEhQVFBUUFRQUFRQUFBUUFBQUFBQWFxQUFRQYHCggGBwlHBQUITEhJSkrLi8uGB8zODMsNygtLisBCgoKDg0OGhAQGiwlICQsLCwsLCwsLCwsLCwsLCwsLCwsLCwsLCwsLCwsLCwsLCwsLCwsLCwsLCwsLCwsLCwsLP/AABEIAOEA4AMBEQACEQEDEQH/xAAbAAABBQEBAAAAAAAAAAAAAAABAAIDBQYHBP/EAEEQAAIBAgMEBwYDBgYBBQAAAAECAAMRBBIhBQYxQRMiUWFxgZEyQlKhsdFicsEUI5KywuEWM0OCovBTByRjc5P/xAAaAQEAAwEBAQAAAAAAAAAAAAAAAQQFAwIG/8QAMREAAgIBAwMDAgUEAgMAAAAAAAECAxEEEiExQVETYXEikRQygbHRQqHh8FLBBSMz/9oADAMBAAIRAxEAPwDV1JB9CR3gDgZIHXgCjBA2AKACAArAGmlAGGiYGBvQGAHoTAEKMDAehgDhSgDujgCyQAinAHinAHAQSOBkAcDAyKCAGCRpgDYAxhAH1JII7QBQBQQG8kgBMEhEAEgBgkUkCkAUECkkgtIICBAHAQSK0AF4AQ0kBBggUAUAcJADAFIALQBpEEjDBDJKkkkjgCkgUECMEAgCgkV4ARAEYBR7U3npUrqv7xhyU9UHsLfa8716eUuXwitbqoQ4XLKGvvhXJ6opqOzKWPqTLK0sO+So9bPtg9Oz98WuBWUFfiQEEd5XW88T0ix9LPdetefrX2NdTqBgCCCCAQRwIPAyk1jg0E8rKHwSGAGACAKAYLezbTvVNNGKpTNjlNszDiSRxA4W7poaelKO5rlmVqr25bU+EandiszYWkXJJswudSQGYC58AJUvSVjSL2nk3WmyzeoACSbAAknsA4mclydW8HNNrbZqVqhfMygHqAEjKBw4c++atdUYxxgx7b5TlnPwdNosSovxIF/G0yn1NhPgeDIPQYA0wSMaQQSVRJJI5IBAFBBU7y4yrRo9JSt1WGa4v1Tpf1tOtMIyliRX1E5QhuiUWy94sRVZ1GTN0bMnV4stjbjzGYSxZRCOH7lavU2TbXHQhwO9dZqiBsmUuobq20JAOt56lpoKLaPMNZNySeDcSgaQC1hc6Aak90AxG8W8hqXp0iQnAsNC/wBl+sv06fbzLqZt+p3fTHoUuBwT1my01uefYo7WPISxKaissrQhKbxFGmobmDL16pzfhAyj11PylV6vnhFyOi45ZlcZhzTqMh4oxFxzseMtxluSZSnHbJxZutzahOGF/dZlHhx/WZ+pWJmnpHmsvJXLQ6AKAK8A820sUKVJ6h91SR3nkPW09Qjukkc7JbIuRyhnubnU8T3mbGDDbOqbKw/R0aaHiqKD421+d5kWS3SbNuqO2CRW744vo8MwHGoQg8Dq3yBHnOmmjun8HHVz21/PBhdm0Okq00+J1HlfX5XmjN7YtmZXHdJI63Mc3RWkEhgDTBI0wCapBJDJA0wQKCCLE0Q6sjC4YFT4EWMmLaeURKKkmmc+2OhoY1EbitQoe/MCoPncGaVjU6m14MmlOFyT84FvLgugrtl0V+uvdc6jyN/K0UT3w5I1Ffp2cd+ToNCrmVW+IBvUXma1h4NaLysmR3u21mJoUzoP8wjmfg8Bz7/CXdNTj63+hQ1d+foj+pR7K2a9eplTxZuSr2n7SxZYoLLKtVTslhHQ9nbPSggRB4k8WPaTMyc3N5Zr11xrWEDau0VoUy7eCrzZuQiuDnLCFtirjlnNK1QuxY6sxJPeSbzWSSWEYrbk8s6RsHBGjQRD7Vrt+ZjcjyvbymVdPdNs2aIbK0mWInM7BggUAEAzO/eLy0lpjjUa5/Kmv1K+kt6SOZOXgpa2eIKPkzG7mB6bEIttAc7flXX5mw85buntg2UaIb7Ejp9pkm0YTfrFZqy0+VNbn8z6/QL6zQ0kMRz5MzWzzNR8C3DwOaq1UjSmLD8z6fIX9RGrniO3yNFDM93g30zzUDaQSIiAMIgDWkBktSSSRSSBQAWgAIggzG8Wx6jV6daiuY3XOAQNUIKtqezTyEt02xUHGTKWopk7FOK+f0PbvTss16XUF3Q3XvB0Ya+R8pz09ihLnodNTU7I8dUQ1sa2GwSZhlqZRTUGxs2oB8gLz0oKy146Hl2OqlZ69DDJTLMALlmNh2kk/eaD4RmJNs6RsTZgw9MKNWOrt2t9hwEy7bHOWTYpqVccHh2vvNTpEonXcaEcFU97c/AfKe69PKXL4Rzt1UYcLlmL2hj3rNmqNc8hwCjsA5S/CEYLCM2yyVjzI0G6ewySK1QWUa01PvHkx7hy7frW1F2Ftj+pb0unbe+X6GzlE0QgQSGCBQBQDnW9+K6TEsOVMBB4jVvmSPKaemjth8mRqp7rH7cGg3G2fkpGqRrU0H5F+5v6CV9XPMtvgtaKvEdz7mnlQuHJ9qYnpa1R/iZiPC9l+VpsVx2xSMKyW6bkdH3d2f0FBFI6x6z/AJm4jyFh5TMvnvm2a+nr2QSLOcjuOEgkNoA0yCRjQGS1RJCIWEkhggCtAFaCAQSKAYXfXF5qwpjhTX/k2p+WWaGlhiOfJlayeZ7fA7crAZ6jVTwpiw/O32F/URqp4jt8k6OvdLc+xtKrZVJ42BNvAXlBLLwaT4WTmOFwVWu10RmJNyQOrcnW7HQTWlKMFyzEjCdj4Rq9jbqKlmrWduIX3B4/F9JTs1LfES/To1HmfJpbSqXTLbY3tCkpQAYjQufZ/wBo97x4eMt1aXPMijdrEuIfczGJ2pXqnrVHa/ugkDyVdJbVUI9EUpXWT6sYMBVtfoqnjkb7Sd8fJ52S8M6HuyD+y0s172PHjbM1uPdaZt+PUeDW02fTWT17QxIpU3qH3FJ8TyHmbCc4R3SSOlk1GLkcww1Jq1VV4tUcC/ex1P1M121GOfBiJOcseTq1GmFUKosFAAHYALATHby8s3EklhFdvNjeiw9Q3szDIvbdtNPAEnynWiG6aOWonsrbMTurgulxKA6hP3h/28P+RWX9RLbWzM00N1i+50uZRsiMAQMEjwZBIDIJGOIIZLVkggMkCgCvAFAFABAOZbca+IrX/wDIw8gbD6TWqX0L4MS95sl8mv3LUfs1xzdr+Og+gEpar85oaNL0/wBS/lYtggFT/iGh0ppFrEaZjbJm5rm7flO3oT27sHD8TXu25KvfXaZVVoqbZxmc/hvYDzIPp3zrpa8vc+xX1lrS2LuZnY+zWxFQIugGrNxyj7y3baq45ZSpqdksI3HR0MDRZ1UCwtf33bkM3f6CZ+6d0sGntrohlL+WZX/FWJuTnGvLIuncNLy5+Gr8FH8Xb5Nr+3dFQV8QQrZRmt8RHsgdvdKOzdPEDR9TbDdMwe3duviW5rTB6qf1N2n6TRppVa9zLvvlY/Y9+4uDz1mqHhTXT8z6D5Bpz1U8Rx5Omihme7wa3bO1kwyZn1J9lB7TH9B3ynXU7HhF+26NayznO1NpPXfPUPcFHsqOwCaddagsIyLbZWSzI1m4WDtTeqeLtlH5V4/Mn0lPVyzJRL2ihiLl5NUDKZeDBIDACpkAfaQeiN4IZLVkgiMkDYAiIIABADBIIBz7e7BlMQze7U6wPfazD1+s0tNLMMeDI1cNtjfkO7e3v2e6uC1NjfTip4XA5jQad0X0b+V1Gm1Hp8PoasbyYa1+lHhla/paU/w9mehf/E1Yzkotub1ZwUoXAOhqHQ27FHLx4yxVpsPMvsVbtZlYh9zPbOwLVqgROfE8lHNjLM5qCyypXW5y2ost7qISsijgtFFF+wFhOOmeYt+521axNL2R7Nz9o0aKVekcIbg68SoHAdut9O+eNTXOTWEdNJbCEXueCt3i2ycS+lxTX2F5n8R7/pO1NPpr3OOou9R8dDybKxCU6iu6lgpvlFtSPZ499p7si5RaRzrkoyTZJtDG1cVUF7k3slNbkDwH1M8whGuJNlk7Zf8ARBtLBNRfI5BbKCwGuUkXy35m1vWe4TU1lHmyDg8Mvtj7bpYXC9Wz1nZmya9W3VGc9lgDbnfzleyqVlnPRFmq+NVXHLZTU6dbGVubu3En2VXv+FRLD2VR8IrrfdPyzyYilkdlBDZWZbjgbG1xPSeUmc5LDaNXit4kw9BKOHIdwgBceyp94j4jcnu+kpxoc5uU+EXpamNcFCHLPXuCSUrM1zeoNTrc5dTfmdRPOrwmkvB00TbUm/JqiJTLoLQAESAPBg9Ia8gMlqyQiFoJGySBQBQQCCRQDx7U2cldMj+KsOKntH2nSuxweUcralZHDMNj9269I6Iai8mpjN6rxE0IaiEu+DLnprIPpn4PEuzqx4Uav/5v9p7c4ruvuc/Tn/xf2LPZ+61ap7YFJfxat5KP1tOM9TCPTk7Q0lkuvBs9l7Mp0Fy0xx9pj7THtJ/SUbLJTeWaVVUa1hFVvZsVqwV6Yu6AgrwLLx07wb+s76a1Q4Zw1VDn9UeqMeuyqxNhSqX/ACMPmRYS96kPKM30pt4w/sWOM3Yq06KvYs5brIgzZVtpw4m/ZOUdRGUsdjtPSzjDd38Ddmbs16vFejX4nFj5LxPyieohH3Ir0tk+2Pk2uy9j08OvUF2PtOfaP2HcJQstlPqaVVEa1wYneHZtY4ioejdgzEqVUsCvui4HZYWl+mcNi5M3UVz9R8MWyd16lU9e1NRxvYv5JxHnaLNTGK45FWlnJ88G4wGzko0ylEZdDqdSWtoWPOUJ2OcsyNOFUYRxE5wdj4gNlNGpfhojEfxDQ+M1fVhjOUY3o2ZxtZfbH3NZiGxByL8APWPiRoo+fhK1mrS4gWqtE3zPg2+HoKihUAVRoAOAlCUnJ5ZpRiorCJLSCRWgkREgDVgkDQQyarB6RA0AbJIFAFABaAK0AZUqBRcyUm+hDaXUgfHKO3uFp6VbPDtiOp4pbamx7IcH2JU13JkcHgbzy00ek0+g6QSK8A53vFtpq7kKT0Smyrewa3vHtvNSilQXPUx9Re5ywuhb7hYlyaiEkqArAE+ySSDbx/ScNXFcMsaGbeYvobCUjQBAMPvPvGXJp0GIQaM40LnsB+H6+HG/Rp0vql1MvU6lt7YdPJR7EzftFLJoxdRp2XGa/da95YtxseStTn1FjydTEyDbHZoJGDEoffX+IScM87kI4pPjX+IRtfgbl5JQZBIYJFAG3kEiaAyeqICPOYAJIFAFAFAPLVrEkgcO2e1FY5Obk84RA9Htv6me1I8NAFIHW3DnGWRhBYKBrYQsh4H7NxCNmVTqp1/S0iyLWGz1VKLyke0zkdii3u2h0VAqD1qt1Hcvvn0085Y01e6efBV1dmyGF1Zz8zTMg2e4FDqVX7WVR/tBJ/mEo6x8pGjoY8NmslI0DIb3bc40KR7qjD+Qfr6dsu6an+t/oZ+qv/oj+v8ABjzLxnGr3H2ZctXI4XRPE+03pp5mUtXZhbEXtFVzvf6GytKJolFvljOjw5Ucahyf7eLfLTzlnSw3Tz4Kurntrx5MpsnB5KVTEsNEGWlpxqtoG/23v4+EuWSzJVrv1+ChVDEXY+3T5/wHdfY/7RVGYfu0sz9/Ynn9AYvt2R46saan1Jc9EdLAmUbIoJETIADBIDBDPRWkkogMAbaAKACCAMbQMnhptOzOKHFhwuJGCch6PvjIwUm18E4qJVLllDqpQAjKrG1+OuvGWK5ra44KtsJKSlng9gpGk4dbH7dmnL+08NqSwzok4PKLajiVfgdew8ZXlFosxmn0Oe7z4/pq7EHqp1F8BxPmb/KaVENsDJ1Nm+z2RUGdyudG3Qo5MKn4iz+psPkBMzUyzYzX0kcVIbvRtroEyIf3jjT8C/F49n9ooq3vL6DU3+msLqznrGaZkEmFw7VHVF1ZiFHnz/WRKSissmMXJ4R1TAYRaVNaa8FFvHtJ7ybmZE5OUm2bkIKEVFExng9GI3iDYrGLQT3BlJ5KT1nY+AsPKaFGK6t7M3UZtuUF2/1j97Et0GEoi9rHLzJPVW/f7RPjGn53WSGq421QNTsXZq4ektManix+JjxP6DuAlO2xzlku01quO0905nYEABkAEARMBk9YySUQGAC8AUECvAGVvZPgZK6kS6FTjKyU6ZNQgA6a356ATvFOUuCvJxjHkhwmC64dm924RSSl+2/vW0nqU+MI8wr5y/sTUDWNQk9VASMpAJYcmzDhPL2Y9z0t7lz0PFteniSWKlejF2y8LBOtcniT1Rpw17p0rda+Tlare3Qjw+31IYshULe92GpW1wNe0j1kul56kR1Cw+CF9v0ihdb5gQBTJs1zzvwt3z0qpZweXfDG5fYzOQ1ahyqFvc2GiqACSfAAEyzlRXJTw5S4PKw7JJ4Ok4nFrhMOub3FVFX4mAsB8plxi7Z8GzKapr57HPcVimquzubsxufsO7lNSMVFYRkSk5PLDi6Bptlb2gBmHwki+U99rX/tEXuWUJR2vDNNuLgLlqzDh1E8T7R9LDzMq6ufG1F3RV5bmzUY7atKgP3lQKezix8FGspwrlP8qLs7YQ/Myp/xnh72tUt25Bb63+U7fhLPY4fjKvc9+yMJQGatR63Skkvcnibka8NeU52Tn+WXY6VQhzOPcnTZdMVjXt+8ItckkDQDQcBoLesj1ZbNnY9elHfv7nvnM6AgkUABgAkAa0AnqySSEwGCAKCAQBlUXBHcZK4ZD6GC3xxFxTXUEZiQfT1GvrNHTx6sy9VLOEVuw9sNRdcxJTUEX4A8SB5TpbUpI403OEuehv0xytTDqSysNCikn0tp5yhsaeGaamnHKKfa20yKLgZ8zOE/eAKbEC4XLodPrO9da3JnC21qDX7mZ23UZXakb2p2CgnNpa4JNtRY6DleWa0mtxStbT2+DwqezgO3mZ0OZoNn4bo8JWrni46JPBjlYjx/pMqzlutjHxyWq47apTffgqdmhemp5yAocFifhU3PyE7zzteDhXjesk+3NqHE1M3BRoi9g7T3nn/aeKqlXHB7uudss9uxY7u7PCo2Kqjq0wSin3mHA+F7Ad/hOd08v049WdaK0k7ZdF0KJmao9z1mdvVmP3MsYUUVW3J+7NXtXa37JTXDUbZ1UZ345SdTb8RJv3aSpXV6snOXQv2XejFVx6mXw+HqV6llBd21JJv5sx5d5ltyjCOXwiioyslxyyXauzjh3CMys2UE5b2Um/VN+fPzEiuzesom2t1vDNVuAp6KofdLi3iF639Mp6zG5F7Q52v5NYJTLwYJDABAEYA0yCRjmDyz0VIPREZIGwBQQKCSHFYhaal3IVVFyTynqMXJ4R5lJRWWc03l2uuJqAomVVuAT7TX4kjgOE06anCPLMbUXKyXCKedysWmxdvPh7i2dD7hNgD2g2PpOVlKmd6b3Xx1QNpbUbEOCAtNV0UDgDxJ0HHykwrUF5FlrsfhHlBzEl2Jawte5LefIAD6eXvp0OfXqz2bMwRrVFpr7x4/CvM+Qnic1CLbOlcHOSijSb5sEpUqKiwvcD8KCw/m+UqaZNycmXNXiMVBGPMuozyy2Bsk4ipbgi2Lnu7B3n79k53W7I57nail2Sx27mh3zxAp0qdFdAdSByVNFHr/ACytpY5k5Mt6yW2Kgiq3QwmfEBiLrSBc+PBfnr5TtqZYhjyV9LDdPPjkpa9cuzM3FyWPiTed1HCwitKW5ts9+E209GnkpAUydXqDV27NTooAnOVKlLMufY6wvcI4jx79yfZWwauIOY3VDq1R+faRfVj38O+RZdGtY7+D1VROx5fTyarY206PSDDUASqKSHuMpIPW8eN7ylbXPHqSL9Vte704di/ErlkIMEhgkUAbBAJBI1oPLPRVEHohMkDYAIIEYBg9+dql6nQL7KWL972vbyB9T3TQ0teFvfcy9bbmWxdjMNhyBfUceItw7DzlvJS29yML/wB7ZJAqdMswVRdmIAA5kmwhvCywk28IuNp7CeijOHVlQqr8mDsFuF5EXbtvOMLlJ4wd7KJQWc8Ipwp4zuVzd7g0lKVH/wBTNkN+S2BFvE8fCZ+rbyl2NTQxWHLuVm+NfNiCPgVV9Rm/qnXTLEMnHVyzZjwU2Hw7VHVEF2Y2A/7yndyUVllaMXJpLqdL2PsxcPTCDU8Wb4mPE+HKZdtjnLJs01KuOEYre2vnxL9iBUHkLn5ky9p1itGbqpZsfsXe4uH/AHNRvjfL5Kv3Yzhq5fUkWdFH6GzF1aZVip4qSp8QbGX08rJmtYeC82btnDUkH/tg1QD2iQQT8V2uV8AJXnVZJ/m4LVd1UV+Tk821t4K1cEE5E+BdAR+I8T9O6eq6IQ57ni3Uzs46IutzdjVFfpnGVcpCgizNe2tuQnDU2xa2osaSmSlvZsRKJoBgCgkMAUAaRIJGPBDPRUkkkZgDTAAYIIcVXFNGdtAoLHwAvJim3hESkoptnIq9Y1HZ24sWY+JOtvWbKSSSRgSbk22HEYi5uNNb6E2JHA27YSDlkivzGn6T0eTQbmU1NckrcohKnsJIHDwJ+cr6hvbgtaRJzyanE0Ka0yjAZetqbGxa+aob89Tr3yrFycsouyjFRw+n+8mAxgKuy3zZXtc88ul/Ow9JoR5WTLlw2jQ7g4i1aohPtpm8SrfZjKurj9KZb0Mvra8ostubtPVqmpTZevbMGuLEADSwN+E51aiMY4Z2v0spz3RfUs9hbDTDgm+ZzoXItYdijkJytudnwd6NOq+erLecSwYjbey6QrOz4lEzMWy5S7rfUgqpl+qyW1JRZmXUx3tuaRfbsPRFLo6VUVMpJOhVtTxynW0r373LMlgs6bYo7YvJ5ds7HoYisVV8lfLmbKMwIFhdhwvqOYM9VXThHLWUeLqK7J4TxI8dPcjXrVtO6nr6lp0es8I5rQeZf2LjAbCw+Hs1gWuAHqEE3PC3IHw1nCd9k+P2O8NPXXz+5czgWQiAGACAKAAwBGQSMeCGT1JJJGTBI28EAMAy2/8AjclFaY/1W1/KliR6lZb0kMyz4KOuntht8mMrUDSIGZXUWYMhBAYgcew6D0l5NSM1xcTz4ioGZiBYFiQByBPCel0PEnlkYMkjJqtxSAatx1rLb8oJv8yJV1WeC9o8cnm3n2ixqlA2i+1bhfsnumCUcnjUWNywZ++nnO5VLfdStlxdHvJU9+ZSB87TjqFmtljSyxbE6hMk2hQSeDa+CqVVVEqdGt+uQOsV7AeU61zjF5aycrYSmsJ48lTiUwuDRgio1YWAD2ZrtwZr+yOelp2i7LXz0K0lVSuOX7nhq41QyVaRDNRVhUrZciVHqCyJwFwCb+AnRQbTjLv0XjByc0mpR7dX0Tb/AN+xYbvLSWqzZ/3lRRlDE53UdZ6rA+zmOoHwgTlducUscL/cfodqFFTbzy/u/f8AX9i4XalEi/SJoucm40W9s3hf1nD05+Cx6sPJn+mTFVVd2GQVBluerTQPZFHbUqMOHEL4y1h1xwuuPv8A4X7lTKtll9M/b/L/AGLnZOOzO6VKitUuzZFBK00BC5c9rE9veZwshhJpcefJYqszJxk+fHhFtacTuGACAKAAwSKQBrQQyVzJPRGYAIIAYBjv/Uaj1KL9jMv8QB/pl3Rvlozv/IR4izGYcjne34SAfUy8zOjjuHEn3RcAHgSCQeeoAkIS8Ap0tMx4XI8wAT9RJz2IS4yTYDHNRJZOJUrfsBt/b0nmUFLhnuE3DlHndufqeJJ43no8NkZMkg9+wmtiKNv/AC0/5hOdv5H8HWh/+yPyjX7b3wFNilAK5Ghdrlb9gA4+N5Tq0u5ZkaF2t2vbDk8ezd9XzgV1TITYsgIK99rm4nuekWPp6nOvXSz9a4NuDKJpmbxGNonEu+IKhKYNKmGUsGZbGo1rHgSBLUYzVaUOr5f/AEUpTrdjc+i4X/ZE+DJQVujPR/tAq9Bb/RyhS3R9uma3j2z1v5255xjPv8nl1/TvxxnOPb4/uRNsOrVDOwCuzEKwfVldutUYjioSyhPvJ9aMWl2/3j79zy9POacn1/nv8Y6IgxW7lWn0mRUanZmF2JPUUhSwtqTckDhe3YJ6jfGWMvk8S0045wuP4PTs7ZFeyMopWCE0us2VS4/zCtutUItqTYaeXmdsOU8+/wDHwe66bMJpL2/n5LXdXDotPQk1QAlQP7SEa5Lchck9976zjqJScvbsd9NGKj79/b2LwSuWQwBQAQSKAC8AY8gMcTJJQoJFB5YCIBWbwbM/aKLJ73tITyccL9x1HnOtNmyWThfV6kHE5WVam9iLMpsQeRU6g+k1uqMPmLDT43b+5vzgL3A9Q2tyuT5m32EnAb7DQ0EAvACBAFe2oNu+CegAYIHQSda2M96FE9tKn/IJjWcTfyb9TzCPwj1GmDa4BtqLgGx7RPOWe2k+qHyCQgQBwEAFOmFACgAAAAAWAA4ACS228shJJYQ60gkUAdBADAARBIjBA0wSNaQQxGD0ESQK8EMUABgg49tGv0lV3+N2YeBYkCbUFiKR8/ZLdJv3PMWno8AkkDssEigBEgCtAEBJAZBJ1PdZr4SifwW/hJH6TIvWLGbmmeaolsFnI74DlgCtAHAQBQAiACAGCAmCRpgAMAaTAGMZBDCwg9AEkD4IBAIsU+VGPYrH0BkxWWjzJ4TZyBxe1+AAUcrkC2n375tHz7ISsk8hprcwEh9SCWR2kkCtAHWgBAgkREA6VuNUvhFHwM6/8s39Uy9Uv/YbGieal7ZNDKxbFABAHCAKAGCAQAiAG0EggAIgEbCQBjjSCGEyT0CCBymAOggr9vm2Gr//AFVP5TOlP54/Jyv/APnL4ZyZjrNgwgWggmpWAPbp/wB+nzkM9Iic6ySGNJkkAgDgYA8SCQGAWeydu1sMCKZXKTmKsoIJsB48hz5TlZTGzlnaq+dfETS4DfkHStSI/FTN/wDieXnKs9G/6WXIa5f1I2CtcAykaCYiYARAHAwBXgCvBAbwSGAAwSAmARtAGMZBDHST0CCAQB4MEEWMpB0dTwZWU+BBE9ReGmeZrMWjjbTaPnxQCU8POeSSKeiAQQCAGAOL6QTkaWkkZCpgEqN6c5DPSZ1HZO3qOI0psQ1rlGFm8uR8pkWUzh1Nqq+Fn5WWZnI7BBgBvAFeAKAEGAGAKCQGCRhkAY4gMc0kkbeCBQBQQR4mqFRyTYBWJPYACZ6istI8yeE2ceqTaPn2AGASOdLf9vPJJEBPRASIALQQEwC02Ls9ap1PsspKkXDLc3Hy+c52TcUd6q1NmpxGw8O4/wAsL3p1SPTT1lVWzT6lyVFbXQxmPwvR1GTXqmwvr5y5GW5ZM+cdsmhuEqhXVmGYKykjtANyJMllYEWk1k922MbTqOXp0yrNwOYXuD7WUcG7+/uvOcItLDZ0tnFvMUenZ238YtgGLL/8oGUeNQ2+ZnOdFT/wdK9Rcvf5/k1u7G3GxIcOoDIdSgORgeFib2OnC8qX0qvGOjL2nvdmU1yi8vOBZDeQBXgBEAdeCRXgkRgDTAI24SAxxkkgggQgAMEEOKpZ0ZDwZWX+IESYvDTPMluTRx+ohBIPIkHxE2kz59oIkgRgAgD6dMsQFBJPIC5PgBI6dR14Rc4LdPE1NSopjtqGx/hGvracJamuPfJYhpLZdsfJotnbl0kINVjVPZ7Keg1PrK09XJ/l4LlehiuZPJ6/8NItTPSbICDdMoK6m/aLCefxLccNHv8ACpSzF4JMTRqU1JCGoeQTn68IjKMn1wTKMorpkz+I3Yr1/wB5cK7e0lRcljYeyVLXHebSwtRCHH7FWWlnP6u/h8DF3Nrgf6J/3uD65bSfxVfueVorF4PJV3YxKnSl5h1P6ie1qK33PD01q7EuB3bq5r1MOzD4ekWnfxa5P0nmV8McS/tk9Q008/VH++DcbLpFUC9CKIHBQykfKZ9jy85yaVawsbcHttPB0FaAK0ANoAYJFABIAoJGNwMEMJg9BtAFlkkCyQQApAKXaO69CsxdlZWbUlGtc9pBuJ3hqJxWCtZpa5vLK6ruLS92pUHjlb9BOi1ku6Ryegj2bPI24hvpXFu+nr/NrOi1q/4/3Ob/APHv/l/YtMBuZh01fNUPecq/wr+pnKWrm+nB2hoq115L7DYFKYtTRUH4VA9bcZXlOUurLMa4x/KsE2SeT2ApAG2ggUAcBBI7LADkkAWSAEJJJCEkECywA5IASkAaacAGSAArBI0iANIghiEEkggkfBAmggAgAaSBryARyQSU4BJzkAMEAMAhaAMWASLBJKsEkggBEAUECgDTACsgDxAAICFAGtAI2gkgqc5JD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4" descr="data:image/jpeg;base64,/9j/4AAQSkZJRgABAQAAAQABAAD/2wCEAAkGBxQSEhQUEhQVFBUUFRQUFRQUFBUUFBQUFBQWFxQUFRQYHCggGBwlHBQUITEhJSkrLi8uGB8zODMsNygtLisBCgoKDg0OGhAQGiwlICQsLCwsLCwsLCwsLCwsLCwsLCwsLCwsLCwsLCwsLCwsLCwsLCwsLCwsLCwsLCwsLCwsLP/AABEIAOEA4AMBEQACEQEDEQH/xAAbAAABBQEBAAAAAAAAAAAAAAABAAIDBQYHBP/EAEEQAAIBAgMEBwYDBgYBBQAAAAECAAMRBBIhBQYxQRMiUWFxgZEyQlKhsdFicsEUI5KywuEWM0OCovBTByRjc5P/xAAaAQEAAwEBAQAAAAAAAAAAAAAAAQQFAwIG/8QAMREAAgIBAwMDAgUEAgMAAAAAAAECAxEEEiExQVETYXEikRQygbHRQqHh8FLBBSMz/9oADAMBAAIRAxEAPwDV1JB9CR3gDgZIHXgCjBA2AKACAArAGmlAGGiYGBvQGAHoTAEKMDAehgDhSgDujgCyQAinAHinAHAQSOBkAcDAyKCAGCRpgDYAxhAH1JII7QBQBQQG8kgBMEhEAEgBgkUkCkAUECkkgtIICBAHAQSK0AF4AQ0kBBggUAUAcJADAFIALQBpEEjDBDJKkkkjgCkgUECMEAgCgkV4ARAEYBR7U3npUrqv7xhyU9UHsLfa8716eUuXwitbqoQ4XLKGvvhXJ6opqOzKWPqTLK0sO+So9bPtg9Oz98WuBWUFfiQEEd5XW88T0ix9LPdetefrX2NdTqBgCCCCAQRwIPAyk1jg0E8rKHwSGAGACAKAYLezbTvVNNGKpTNjlNszDiSRxA4W7poaelKO5rlmVqr25bU+EandiszYWkXJJswudSQGYC58AJUvSVjSL2nk3WmyzeoACSbAAknsA4mclydW8HNNrbZqVqhfMygHqAEjKBw4c++atdUYxxgx7b5TlnPwdNosSovxIF/G0yn1NhPgeDIPQYA0wSMaQQSVRJJI5IBAFBBU7y4yrRo9JSt1WGa4v1Tpf1tOtMIyliRX1E5QhuiUWy94sRVZ1GTN0bMnV4stjbjzGYSxZRCOH7lavU2TbXHQhwO9dZqiBsmUuobq20JAOt56lpoKLaPMNZNySeDcSgaQC1hc6Aak90AxG8W8hqXp0iQnAsNC/wBl+sv06fbzLqZt+p3fTHoUuBwT1my01uefYo7WPISxKaissrQhKbxFGmobmDL16pzfhAyj11PylV6vnhFyOi45ZlcZhzTqMh4oxFxzseMtxluSZSnHbJxZutzahOGF/dZlHhx/WZ+pWJmnpHmsvJXLQ6AKAK8A820sUKVJ6h91SR3nkPW09Qjukkc7JbIuRyhnubnU8T3mbGDDbOqbKw/R0aaHiqKD421+d5kWS3SbNuqO2CRW744vo8MwHGoQg8Dq3yBHnOmmjun8HHVz21/PBhdm0Okq00+J1HlfX5XmjN7YtmZXHdJI63Mc3RWkEhgDTBI0wCapBJDJA0wQKCCLE0Q6sjC4YFT4EWMmLaeURKKkmmc+2OhoY1EbitQoe/MCoPncGaVjU6m14MmlOFyT84FvLgugrtl0V+uvdc6jyN/K0UT3w5I1Ffp2cd+ToNCrmVW+IBvUXma1h4NaLysmR3u21mJoUzoP8wjmfg8Bz7/CXdNTj63+hQ1d+foj+pR7K2a9eplTxZuSr2n7SxZYoLLKtVTslhHQ9nbPSggRB4k8WPaTMyc3N5Zr11xrWEDau0VoUy7eCrzZuQiuDnLCFtirjlnNK1QuxY6sxJPeSbzWSSWEYrbk8s6RsHBGjQRD7Vrt+ZjcjyvbymVdPdNs2aIbK0mWInM7BggUAEAzO/eLy0lpjjUa5/Kmv1K+kt6SOZOXgpa2eIKPkzG7mB6bEIttAc7flXX5mw85buntg2UaIb7Ejp9pkm0YTfrFZqy0+VNbn8z6/QL6zQ0kMRz5MzWzzNR8C3DwOaq1UjSmLD8z6fIX9RGrniO3yNFDM93g30zzUDaQSIiAMIgDWkBktSSSRSSBQAWgAIggzG8Wx6jV6daiuY3XOAQNUIKtqezTyEt02xUHGTKWopk7FOK+f0PbvTss16XUF3Q3XvB0Ya+R8pz09ihLnodNTU7I8dUQ1sa2GwSZhlqZRTUGxs2oB8gLz0oKy146Hl2OqlZ69DDJTLMALlmNh2kk/eaD4RmJNs6RsTZgw9MKNWOrt2t9hwEy7bHOWTYpqVccHh2vvNTpEonXcaEcFU97c/AfKe69PKXL4Rzt1UYcLlmL2hj3rNmqNc8hwCjsA5S/CEYLCM2yyVjzI0G6ewySK1QWUa01PvHkx7hy7frW1F2Ftj+pb0unbe+X6GzlE0QgQSGCBQBQDnW9+K6TEsOVMBB4jVvmSPKaemjth8mRqp7rH7cGg3G2fkpGqRrU0H5F+5v6CV9XPMtvgtaKvEdz7mnlQuHJ9qYnpa1R/iZiPC9l+VpsVx2xSMKyW6bkdH3d2f0FBFI6x6z/AJm4jyFh5TMvnvm2a+nr2QSLOcjuOEgkNoA0yCRjQGS1RJCIWEkhggCtAFaCAQSKAYXfXF5qwpjhTX/k2p+WWaGlhiOfJlayeZ7fA7crAZ6jVTwpiw/O32F/URqp4jt8k6OvdLc+xtKrZVJ42BNvAXlBLLwaT4WTmOFwVWu10RmJNyQOrcnW7HQTWlKMFyzEjCdj4Rq9jbqKlmrWduIX3B4/F9JTs1LfES/To1HmfJpbSqXTLbY3tCkpQAYjQufZ/wBo97x4eMt1aXPMijdrEuIfczGJ2pXqnrVHa/ugkDyVdJbVUI9EUpXWT6sYMBVtfoqnjkb7Sd8fJ52S8M6HuyD+y0s172PHjbM1uPdaZt+PUeDW02fTWT17QxIpU3qH3FJ8TyHmbCc4R3SSOlk1GLkcww1Jq1VV4tUcC/ex1P1M121GOfBiJOcseTq1GmFUKosFAAHYALATHby8s3EklhFdvNjeiw9Q3szDIvbdtNPAEnynWiG6aOWonsrbMTurgulxKA6hP3h/28P+RWX9RLbWzM00N1i+50uZRsiMAQMEjwZBIDIJGOIIZLVkggMkCgCvAFAFABAOZbca+IrX/wDIw8gbD6TWqX0L4MS95sl8mv3LUfs1xzdr+Og+gEpar85oaNL0/wBS/lYtggFT/iGh0ppFrEaZjbJm5rm7flO3oT27sHD8TXu25KvfXaZVVoqbZxmc/hvYDzIPp3zrpa8vc+xX1lrS2LuZnY+zWxFQIugGrNxyj7y3baq45ZSpqdksI3HR0MDRZ1UCwtf33bkM3f6CZ+6d0sGntrohlL+WZX/FWJuTnGvLIuncNLy5+Gr8FH8Xb5Nr+3dFQV8QQrZRmt8RHsgdvdKOzdPEDR9TbDdMwe3duviW5rTB6qf1N2n6TRppVa9zLvvlY/Y9+4uDz1mqHhTXT8z6D5Bpz1U8Rx5Omihme7wa3bO1kwyZn1J9lB7TH9B3ynXU7HhF+26NayznO1NpPXfPUPcFHsqOwCaddagsIyLbZWSzI1m4WDtTeqeLtlH5V4/Mn0lPVyzJRL2ihiLl5NUDKZeDBIDACpkAfaQeiN4IZLVkgiMkDYAiIIABADBIIBz7e7BlMQze7U6wPfazD1+s0tNLMMeDI1cNtjfkO7e3v2e6uC1NjfTip4XA5jQad0X0b+V1Gm1Hp8PoasbyYa1+lHhla/paU/w9mehf/E1Yzkotub1ZwUoXAOhqHQ27FHLx4yxVpsPMvsVbtZlYh9zPbOwLVqgROfE8lHNjLM5qCyypXW5y2ost7qISsijgtFFF+wFhOOmeYt+521axNL2R7Nz9o0aKVekcIbg68SoHAdut9O+eNTXOTWEdNJbCEXueCt3i2ycS+lxTX2F5n8R7/pO1NPpr3OOou9R8dDybKxCU6iu6lgpvlFtSPZ499p7si5RaRzrkoyTZJtDG1cVUF7k3slNbkDwH1M8whGuJNlk7Zf8ARBtLBNRfI5BbKCwGuUkXy35m1vWe4TU1lHmyDg8Mvtj7bpYXC9Wz1nZmya9W3VGc9lgDbnfzleyqVlnPRFmq+NVXHLZTU6dbGVubu3En2VXv+FRLD2VR8IrrfdPyzyYilkdlBDZWZbjgbG1xPSeUmc5LDaNXit4kw9BKOHIdwgBceyp94j4jcnu+kpxoc5uU+EXpamNcFCHLPXuCSUrM1zeoNTrc5dTfmdRPOrwmkvB00TbUm/JqiJTLoLQAESAPBg9Ia8gMlqyQiFoJGySBQBQQCCRQDx7U2cldMj+KsOKntH2nSuxweUcralZHDMNj9269I6Iai8mpjN6rxE0IaiEu+DLnprIPpn4PEuzqx4Uav/5v9p7c4ruvuc/Tn/xf2LPZ+61ap7YFJfxat5KP1tOM9TCPTk7Q0lkuvBs9l7Mp0Fy0xx9pj7THtJ/SUbLJTeWaVVUa1hFVvZsVqwV6Yu6AgrwLLx07wb+s76a1Q4Zw1VDn9UeqMeuyqxNhSqX/ACMPmRYS96kPKM30pt4w/sWOM3Yq06KvYs5brIgzZVtpw4m/ZOUdRGUsdjtPSzjDd38Ddmbs16vFejX4nFj5LxPyieohH3Ir0tk+2Pk2uy9j08OvUF2PtOfaP2HcJQstlPqaVVEa1wYneHZtY4ioejdgzEqVUsCvui4HZYWl+mcNi5M3UVz9R8MWyd16lU9e1NRxvYv5JxHnaLNTGK45FWlnJ88G4wGzko0ylEZdDqdSWtoWPOUJ2OcsyNOFUYRxE5wdj4gNlNGpfhojEfxDQ+M1fVhjOUY3o2ZxtZfbH3NZiGxByL8APWPiRoo+fhK1mrS4gWqtE3zPg2+HoKihUAVRoAOAlCUnJ5ZpRiorCJLSCRWgkREgDVgkDQQyarB6RA0AbJIFAFABaAK0AZUqBRcyUm+hDaXUgfHKO3uFp6VbPDtiOp4pbamx7IcH2JU13JkcHgbzy00ek0+g6QSK8A53vFtpq7kKT0Smyrewa3vHtvNSilQXPUx9Re5ywuhb7hYlyaiEkqArAE+ySSDbx/ScNXFcMsaGbeYvobCUjQBAMPvPvGXJp0GIQaM40LnsB+H6+HG/Rp0vql1MvU6lt7YdPJR7EzftFLJoxdRp2XGa/da95YtxseStTn1FjydTEyDbHZoJGDEoffX+IScM87kI4pPjX+IRtfgbl5JQZBIYJFAG3kEiaAyeqICPOYAJIFAFAFAPLVrEkgcO2e1FY5Obk84RA9Htv6me1I8NAFIHW3DnGWRhBYKBrYQsh4H7NxCNmVTqp1/S0iyLWGz1VKLyke0zkdii3u2h0VAqD1qt1Hcvvn0085Y01e6efBV1dmyGF1Zz8zTMg2e4FDqVX7WVR/tBJ/mEo6x8pGjoY8NmslI0DIb3bc40KR7qjD+Qfr6dsu6an+t/oZ+qv/oj+v8ABjzLxnGr3H2ZctXI4XRPE+03pp5mUtXZhbEXtFVzvf6GytKJolFvljOjw5Ucahyf7eLfLTzlnSw3Tz4Kurntrx5MpsnB5KVTEsNEGWlpxqtoG/23v4+EuWSzJVrv1+ChVDEXY+3T5/wHdfY/7RVGYfu0sz9/Ynn9AYvt2R46saan1Jc9EdLAmUbIoJETIADBIDBDPRWkkogMAbaAKACCAMbQMnhptOzOKHFhwuJGCch6PvjIwUm18E4qJVLllDqpQAjKrG1+OuvGWK5ra44KtsJKSlng9gpGk4dbH7dmnL+08NqSwzok4PKLajiVfgdew8ZXlFosxmn0Oe7z4/pq7EHqp1F8BxPmb/KaVENsDJ1Nm+z2RUGdyudG3Qo5MKn4iz+psPkBMzUyzYzX0kcVIbvRtroEyIf3jjT8C/F49n9ooq3vL6DU3+msLqznrGaZkEmFw7VHVF1ZiFHnz/WRKSissmMXJ4R1TAYRaVNaa8FFvHtJ7ybmZE5OUm2bkIKEVFExng9GI3iDYrGLQT3BlJ5KT1nY+AsPKaFGK6t7M3UZtuUF2/1j97Et0GEoi9rHLzJPVW/f7RPjGn53WSGq421QNTsXZq4ektManix+JjxP6DuAlO2xzlku01quO0905nYEABkAEARMBk9YySUQGAC8AUECvAGVvZPgZK6kS6FTjKyU6ZNQgA6a356ATvFOUuCvJxjHkhwmC64dm924RSSl+2/vW0nqU+MI8wr5y/sTUDWNQk9VASMpAJYcmzDhPL2Y9z0t7lz0PFteniSWKlejF2y8LBOtcniT1Rpw17p0rda+Tlare3Qjw+31IYshULe92GpW1wNe0j1kul56kR1Cw+CF9v0ihdb5gQBTJs1zzvwt3z0qpZweXfDG5fYzOQ1ahyqFvc2GiqACSfAAEyzlRXJTw5S4PKw7JJ4Ok4nFrhMOub3FVFX4mAsB8plxi7Z8GzKapr57HPcVimquzubsxufsO7lNSMVFYRkSk5PLDi6Bptlb2gBmHwki+U99rX/tEXuWUJR2vDNNuLgLlqzDh1E8T7R9LDzMq6ufG1F3RV5bmzUY7atKgP3lQKezix8FGspwrlP8qLs7YQ/Myp/xnh72tUt25Bb63+U7fhLPY4fjKvc9+yMJQGatR63Skkvcnibka8NeU52Tn+WXY6VQhzOPcnTZdMVjXt+8ItckkDQDQcBoLesj1ZbNnY9elHfv7nvnM6AgkUABgAkAa0AnqySSEwGCAKCAQBlUXBHcZK4ZD6GC3xxFxTXUEZiQfT1GvrNHTx6sy9VLOEVuw9sNRdcxJTUEX4A8SB5TpbUpI403OEuehv0xytTDqSysNCikn0tp5yhsaeGaamnHKKfa20yKLgZ8zOE/eAKbEC4XLodPrO9da3JnC21qDX7mZ23UZXakb2p2CgnNpa4JNtRY6DleWa0mtxStbT2+DwqezgO3mZ0OZoNn4bo8JWrni46JPBjlYjx/pMqzlutjHxyWq47apTffgqdmhemp5yAocFifhU3PyE7zzteDhXjesk+3NqHE1M3BRoi9g7T3nn/aeKqlXHB7uudss9uxY7u7PCo2Kqjq0wSin3mHA+F7Ad/hOd08v049WdaK0k7ZdF0KJmao9z1mdvVmP3MsYUUVW3J+7NXtXa37JTXDUbZ1UZ345SdTb8RJv3aSpXV6snOXQv2XejFVx6mXw+HqV6llBd21JJv5sx5d5ltyjCOXwiioyslxyyXauzjh3CMys2UE5b2Um/VN+fPzEiuzesom2t1vDNVuAp6KofdLi3iF639Mp6zG5F7Q52v5NYJTLwYJDABAEYA0yCRjmDyz0VIPREZIGwBQQKCSHFYhaal3IVVFyTynqMXJ4R5lJRWWc03l2uuJqAomVVuAT7TX4kjgOE06anCPLMbUXKyXCKedysWmxdvPh7i2dD7hNgD2g2PpOVlKmd6b3Xx1QNpbUbEOCAtNV0UDgDxJ0HHykwrUF5FlrsfhHlBzEl2Jawte5LefIAD6eXvp0OfXqz2bMwRrVFpr7x4/CvM+Qnic1CLbOlcHOSijSb5sEpUqKiwvcD8KCw/m+UqaZNycmXNXiMVBGPMuozyy2Bsk4ipbgi2Lnu7B3n79k53W7I57nail2Sx27mh3zxAp0qdFdAdSByVNFHr/ACytpY5k5Mt6yW2Kgiq3QwmfEBiLrSBc+PBfnr5TtqZYhjyV9LDdPPjkpa9cuzM3FyWPiTed1HCwitKW5ts9+E209GnkpAUydXqDV27NTooAnOVKlLMufY6wvcI4jx79yfZWwauIOY3VDq1R+faRfVj38O+RZdGtY7+D1VROx5fTyarY206PSDDUASqKSHuMpIPW8eN7ylbXPHqSL9Vte704di/ErlkIMEhgkUAbBAJBI1oPLPRVEHohMkDYAIIEYBg9+dql6nQL7KWL972vbyB9T3TQ0teFvfcy9bbmWxdjMNhyBfUceItw7DzlvJS29yML/wB7ZJAqdMswVRdmIAA5kmwhvCywk28IuNp7CeijOHVlQqr8mDsFuF5EXbtvOMLlJ4wd7KJQWc8Ipwp4zuVzd7g0lKVH/wBTNkN+S2BFvE8fCZ+rbyl2NTQxWHLuVm+NfNiCPgVV9Rm/qnXTLEMnHVyzZjwU2Hw7VHVEF2Y2A/7yndyUVllaMXJpLqdL2PsxcPTCDU8Wb4mPE+HKZdtjnLJs01KuOEYre2vnxL9iBUHkLn5ky9p1itGbqpZsfsXe4uH/AHNRvjfL5Kv3Yzhq5fUkWdFH6GzF1aZVip4qSp8QbGX08rJmtYeC82btnDUkH/tg1QD2iQQT8V2uV8AJXnVZJ/m4LVd1UV+Tk821t4K1cEE5E+BdAR+I8T9O6eq6IQ57ni3Uzs46IutzdjVFfpnGVcpCgizNe2tuQnDU2xa2osaSmSlvZsRKJoBgCgkMAUAaRIJGPBDPRUkkkZgDTAAYIIcVXFNGdtAoLHwAvJim3hESkoptnIq9Y1HZ24sWY+JOtvWbKSSSRgSbk22HEYi5uNNb6E2JHA27YSDlkivzGn6T0eTQbmU1NckrcohKnsJIHDwJ+cr6hvbgtaRJzyanE0Ka0yjAZetqbGxa+aob89Tr3yrFycsouyjFRw+n+8mAxgKuy3zZXtc88ul/Ow9JoR5WTLlw2jQ7g4i1aohPtpm8SrfZjKurj9KZb0Mvra8ostubtPVqmpTZevbMGuLEADSwN+E51aiMY4Z2v0spz3RfUs9hbDTDgm+ZzoXItYdijkJytudnwd6NOq+erLecSwYjbey6QrOz4lEzMWy5S7rfUgqpl+qyW1JRZmXUx3tuaRfbsPRFLo6VUVMpJOhVtTxynW0r373LMlgs6bYo7YvJ5ds7HoYisVV8lfLmbKMwIFhdhwvqOYM9VXThHLWUeLqK7J4TxI8dPcjXrVtO6nr6lp0es8I5rQeZf2LjAbCw+Hs1gWuAHqEE3PC3IHw1nCd9k+P2O8NPXXz+5czgWQiAGACAKAAwBGQSMeCGT1JJJGTBI28EAMAy2/8AjclFaY/1W1/KliR6lZb0kMyz4KOuntht8mMrUDSIGZXUWYMhBAYgcew6D0l5NSM1xcTz4ioGZiBYFiQByBPCel0PEnlkYMkjJqtxSAatx1rLb8oJv8yJV1WeC9o8cnm3n2ixqlA2i+1bhfsnumCUcnjUWNywZ++nnO5VLfdStlxdHvJU9+ZSB87TjqFmtljSyxbE6hMk2hQSeDa+CqVVVEqdGt+uQOsV7AeU61zjF5aycrYSmsJ48lTiUwuDRgio1YWAD2ZrtwZr+yOelp2i7LXz0K0lVSuOX7nhq41QyVaRDNRVhUrZciVHqCyJwFwCb+AnRQbTjLv0XjByc0mpR7dX0Tb/AN+xYbvLSWqzZ/3lRRlDE53UdZ6rA+zmOoHwgTlducUscL/cfodqFFTbzy/u/f8AX9i4XalEi/SJoucm40W9s3hf1nD05+Cx6sPJn+mTFVVd2GQVBluerTQPZFHbUqMOHEL4y1h1xwuuPv8A4X7lTKtll9M/b/L/AGLnZOOzO6VKitUuzZFBK00BC5c9rE9veZwshhJpcefJYqszJxk+fHhFtacTuGACAKAAwSKQBrQQyVzJPRGYAIIAYBjv/Uaj1KL9jMv8QB/pl3Rvlozv/IR4izGYcjne34SAfUy8zOjjuHEn3RcAHgSCQeeoAkIS8Ap0tMx4XI8wAT9RJz2IS4yTYDHNRJZOJUrfsBt/b0nmUFLhnuE3DlHndufqeJJ43no8NkZMkg9+wmtiKNv/AC0/5hOdv5H8HWh/+yPyjX7b3wFNilAK5Ghdrlb9gA4+N5Tq0u5ZkaF2t2vbDk8ezd9XzgV1TITYsgIK99rm4nuekWPp6nOvXSz9a4NuDKJpmbxGNonEu+IKhKYNKmGUsGZbGo1rHgSBLUYzVaUOr5f/AEUpTrdjc+i4X/ZE+DJQVujPR/tAq9Bb/RyhS3R9uma3j2z1v5255xjPv8nl1/TvxxnOPb4/uRNsOrVDOwCuzEKwfVldutUYjioSyhPvJ9aMWl2/3j79zy9POacn1/nv8Y6IgxW7lWn0mRUanZmF2JPUUhSwtqTckDhe3YJ6jfGWMvk8S0045wuP4PTs7ZFeyMopWCE0us2VS4/zCtutUItqTYaeXmdsOU8+/wDHwe66bMJpL2/n5LXdXDotPQk1QAlQP7SEa5Lchck9976zjqJScvbsd9NGKj79/b2LwSuWQwBQAQSKAC8AY8gMcTJJQoJFB5YCIBWbwbM/aKLJ73tITyccL9x1HnOtNmyWThfV6kHE5WVam9iLMpsQeRU6g+k1uqMPmLDT43b+5vzgL3A9Q2tyuT5m32EnAb7DQ0EAvACBAFe2oNu+CegAYIHQSda2M96FE9tKn/IJjWcTfyb9TzCPwj1GmDa4BtqLgGx7RPOWe2k+qHyCQgQBwEAFOmFACgAAAAAWAA4ACS228shJJYQ60gkUAdBADAARBIjBA0wSNaQQxGD0ESQK8EMUABgg49tGv0lV3+N2YeBYkCbUFiKR8/ZLdJv3PMWno8AkkDssEigBEgCtAEBJAZBJ1PdZr4SifwW/hJH6TIvWLGbmmeaolsFnI74DlgCtAHAQBQAiACAGCAmCRpgAMAaTAGMZBDCwg9AEkD4IBAIsU+VGPYrH0BkxWWjzJ4TZyBxe1+AAUcrkC2n375tHz7ISsk8hprcwEh9SCWR2kkCtAHWgBAgkREA6VuNUvhFHwM6/8s39Uy9Uv/YbGieal7ZNDKxbFABAHCAKAGCAQAiAG0EggAIgEbCQBjjSCGEyT0CCBymAOggr9vm2Gr//AFVP5TOlP54/Jyv/APnL4ZyZjrNgwgWggmpWAPbp/wB+nzkM9Iic6ySGNJkkAgDgYA8SCQGAWeydu1sMCKZXKTmKsoIJsB48hz5TlZTGzlnaq+dfETS4DfkHStSI/FTN/wDieXnKs9G/6WXIa5f1I2CtcAykaCYiYARAHAwBXgCvBAbwSGAAwSAmARtAGMZBDHST0CCAQB4MEEWMpB0dTwZWU+BBE9ReGmeZrMWjjbTaPnxQCU8POeSSKeiAQQCAGAOL6QTkaWkkZCpgEqN6c5DPSZ1HZO3qOI0psQ1rlGFm8uR8pkWUzh1Nqq+Fn5WWZnI7BBgBvAFeAKAEGAGAKCQGCRhkAY4gMc0kkbeCBQBQQR4mqFRyTYBWJPYACZ6istI8yeE2ceqTaPn2AGASOdLf9vPJJEBPRASIALQQEwC02Ls9ap1PsspKkXDLc3Hy+c52TcUd6q1NmpxGw8O4/wAsL3p1SPTT1lVWzT6lyVFbXQxmPwvR1GTXqmwvr5y5GW5ZM+cdsmhuEqhXVmGYKykjtANyJMllYEWk1k922MbTqOXp0yrNwOYXuD7WUcG7+/uvOcItLDZ0tnFvMUenZ238YtgGLL/8oGUeNQ2+ZnOdFT/wdK9Rcvf5/k1u7G3GxIcOoDIdSgORgeFib2OnC8qX0qvGOjL2nvdmU1yi8vOBZDeQBXgBEAdeCRXgkRgDTAI24SAxxkkgggQgAMEEOKpZ0ZDwZWX+IESYvDTPMluTRx+ohBIPIkHxE2kz59oIkgRgAgD6dMsQFBJPIC5PgBI6dR14Rc4LdPE1NSopjtqGx/hGvracJamuPfJYhpLZdsfJotnbl0kINVjVPZ7Keg1PrK09XJ/l4LlehiuZPJ6/8NItTPSbICDdMoK6m/aLCefxLccNHv8ACpSzF4JMTRqU1JCGoeQTn68IjKMn1wTKMorpkz+I3Yr1/wB5cK7e0lRcljYeyVLXHebSwtRCHH7FWWlnP6u/h8DF3Nrgf6J/3uD65bSfxVfueVorF4PJV3YxKnSl5h1P6ie1qK33PD01q7EuB3bq5r1MOzD4ekWnfxa5P0nmV8McS/tk9Q008/VH++DcbLpFUC9CKIHBQykfKZ9jy85yaVawsbcHttPB0FaAK0ANoAYJFABIAoJGNwMEMJg9BtAFlkkCyQQApAKXaO69CsxdlZWbUlGtc9pBuJ3hqJxWCtZpa5vLK6ruLS92pUHjlb9BOi1ku6Ryegj2bPI24hvpXFu+nr/NrOi1q/4/3Ob/APHv/l/YtMBuZh01fNUPecq/wr+pnKWrm+nB2hoq115L7DYFKYtTRUH4VA9bcZXlOUurLMa4x/KsE2SeT2ApAG2ggUAcBBI7LADkkAWSAEJJJCEkECywA5IASkAaacAGSAArBI0iANIghiEEkggkfBAmggAgAaSBryARyQSU4BJzkAMEAMAhaAMWASLBJKsEkggBEAUECgDTACsgDxAAICFAGtAI2gkgqc5JDP/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xQSEhQUEhQVFBUUFRQUFRQUFBUUFBQUFBQWFxQUFRQYHCggGBwlHBQUITEhJSkrLi8uGB8zODMsNygtLisBCgoKDg0OGhAQGiwlICQsLCwsLCwsLCwsLCwsLCwsLCwsLCwsLCwsLCwsLCwsLCwsLCwsLCwsLCwsLCwsLCwsLP/AABEIAOEA4AMBEQACEQEDEQH/xAAbAAABBQEBAAAAAAAAAAAAAAABAAIDBQYHBP/EAEEQAAIBAgMEBwYDBgYBBQAAAAECAAMRBBIhBQYxQRMiUWFxgZEyQlKhsdFicsEUI5KywuEWM0OCovBTByRjc5P/xAAaAQEAAwEBAQAAAAAAAAAAAAAAAQQFAwIG/8QAMREAAgIBAwMDAgUEAgMAAAAAAAECAxEEEiExQVETYXEikRQygbHRQqHh8FLBBSMz/9oADAMBAAIRAxEAPwDV1JB9CR3gDgZIHXgCjBA2AKACAArAGmlAGGiYGBvQGAHoTAEKMDAehgDhSgDujgCyQAinAHinAHAQSOBkAcDAyKCAGCRpgDYAxhAH1JII7QBQBQQG8kgBMEhEAEgBgkUkCkAUECkkgtIICBAHAQSK0AF4AQ0kBBggUAUAcJADAFIALQBpEEjDBDJKkkkjgCkgUECMEAgCgkV4ARAEYBR7U3npUrqv7xhyU9UHsLfa8716eUuXwitbqoQ4XLKGvvhXJ6opqOzKWPqTLK0sO+So9bPtg9Oz98WuBWUFfiQEEd5XW88T0ix9LPdetefrX2NdTqBgCCCCAQRwIPAyk1jg0E8rKHwSGAGACAKAYLezbTvVNNGKpTNjlNszDiSRxA4W7poaelKO5rlmVqr25bU+EandiszYWkXJJswudSQGYC58AJUvSVjSL2nk3WmyzeoACSbAAknsA4mclydW8HNNrbZqVqhfMygHqAEjKBw4c++atdUYxxgx7b5TlnPwdNosSovxIF/G0yn1NhPgeDIPQYA0wSMaQQSVRJJI5IBAFBBU7y4yrRo9JSt1WGa4v1Tpf1tOtMIyliRX1E5QhuiUWy94sRVZ1GTN0bMnV4stjbjzGYSxZRCOH7lavU2TbXHQhwO9dZqiBsmUuobq20JAOt56lpoKLaPMNZNySeDcSgaQC1hc6Aak90AxG8W8hqXp0iQnAsNC/wBl+sv06fbzLqZt+p3fTHoUuBwT1my01uefYo7WPISxKaissrQhKbxFGmobmDL16pzfhAyj11PylV6vnhFyOi45ZlcZhzTqMh4oxFxzseMtxluSZSnHbJxZutzahOGF/dZlHhx/WZ+pWJmnpHmsvJXLQ6AKAK8A820sUKVJ6h91SR3nkPW09Qjukkc7JbIuRyhnubnU8T3mbGDDbOqbKw/R0aaHiqKD421+d5kWS3SbNuqO2CRW744vo8MwHGoQg8Dq3yBHnOmmjun8HHVz21/PBhdm0Okq00+J1HlfX5XmjN7YtmZXHdJI63Mc3RWkEhgDTBI0wCapBJDJA0wQKCCLE0Q6sjC4YFT4EWMmLaeURKKkmmc+2OhoY1EbitQoe/MCoPncGaVjU6m14MmlOFyT84FvLgugrtl0V+uvdc6jyN/K0UT3w5I1Ffp2cd+ToNCrmVW+IBvUXma1h4NaLysmR3u21mJoUzoP8wjmfg8Bz7/CXdNTj63+hQ1d+foj+pR7K2a9eplTxZuSr2n7SxZYoLLKtVTslhHQ9nbPSggRB4k8WPaTMyc3N5Zr11xrWEDau0VoUy7eCrzZuQiuDnLCFtirjlnNK1QuxY6sxJPeSbzWSSWEYrbk8s6RsHBGjQRD7Vrt+ZjcjyvbymVdPdNs2aIbK0mWInM7BggUAEAzO/eLy0lpjjUa5/Kmv1K+kt6SOZOXgpa2eIKPkzG7mB6bEIttAc7flXX5mw85buntg2UaIb7Ejp9pkm0YTfrFZqy0+VNbn8z6/QL6zQ0kMRz5MzWzzNR8C3DwOaq1UjSmLD8z6fIX9RGrniO3yNFDM93g30zzUDaQSIiAMIgDWkBktSSSRSSBQAWgAIggzG8Wx6jV6daiuY3XOAQNUIKtqezTyEt02xUHGTKWopk7FOK+f0PbvTss16XUF3Q3XvB0Ya+R8pz09ihLnodNTU7I8dUQ1sa2GwSZhlqZRTUGxs2oB8gLz0oKy146Hl2OqlZ69DDJTLMALlmNh2kk/eaD4RmJNs6RsTZgw9MKNWOrt2t9hwEy7bHOWTYpqVccHh2vvNTpEonXcaEcFU97c/AfKe69PKXL4Rzt1UYcLlmL2hj3rNmqNc8hwCjsA5S/CEYLCM2yyVjzI0G6ewySK1QWUa01PvHkx7hy7frW1F2Ftj+pb0unbe+X6GzlE0QgQSGCBQBQDnW9+K6TEsOVMBB4jVvmSPKaemjth8mRqp7rH7cGg3G2fkpGqRrU0H5F+5v6CV9XPMtvgtaKvEdz7mnlQuHJ9qYnpa1R/iZiPC9l+VpsVx2xSMKyW6bkdH3d2f0FBFI6x6z/AJm4jyFh5TMvnvm2a+nr2QSLOcjuOEgkNoA0yCRjQGS1RJCIWEkhggCtAFaCAQSKAYXfXF5qwpjhTX/k2p+WWaGlhiOfJlayeZ7fA7crAZ6jVTwpiw/O32F/URqp4jt8k6OvdLc+xtKrZVJ42BNvAXlBLLwaT4WTmOFwVWu10RmJNyQOrcnW7HQTWlKMFyzEjCdj4Rq9jbqKlmrWduIX3B4/F9JTs1LfES/To1HmfJpbSqXTLbY3tCkpQAYjQufZ/wBo97x4eMt1aXPMijdrEuIfczGJ2pXqnrVHa/ugkDyVdJbVUI9EUpXWT6sYMBVtfoqnjkb7Sd8fJ52S8M6HuyD+y0s172PHjbM1uPdaZt+PUeDW02fTWT17QxIpU3qH3FJ8TyHmbCc4R3SSOlk1GLkcww1Jq1VV4tUcC/ex1P1M121GOfBiJOcseTq1GmFUKosFAAHYALATHby8s3EklhFdvNjeiw9Q3szDIvbdtNPAEnynWiG6aOWonsrbMTurgulxKA6hP3h/28P+RWX9RLbWzM00N1i+50uZRsiMAQMEjwZBIDIJGOIIZLVkggMkCgCvAFAFABAOZbca+IrX/wDIw8gbD6TWqX0L4MS95sl8mv3LUfs1xzdr+Og+gEpar85oaNL0/wBS/lYtggFT/iGh0ppFrEaZjbJm5rm7flO3oT27sHD8TXu25KvfXaZVVoqbZxmc/hvYDzIPp3zrpa8vc+xX1lrS2LuZnY+zWxFQIugGrNxyj7y3baq45ZSpqdksI3HR0MDRZ1UCwtf33bkM3f6CZ+6d0sGntrohlL+WZX/FWJuTnGvLIuncNLy5+Gr8FH8Xb5Nr+3dFQV8QQrZRmt8RHsgdvdKOzdPEDR9TbDdMwe3duviW5rTB6qf1N2n6TRppVa9zLvvlY/Y9+4uDz1mqHhTXT8z6D5Bpz1U8Rx5Omihme7wa3bO1kwyZn1J9lB7TH9B3ynXU7HhF+26NayznO1NpPXfPUPcFHsqOwCaddagsIyLbZWSzI1m4WDtTeqeLtlH5V4/Mn0lPVyzJRL2ihiLl5NUDKZeDBIDACpkAfaQeiN4IZLVkgiMkDYAiIIABADBIIBz7e7BlMQze7U6wPfazD1+s0tNLMMeDI1cNtjfkO7e3v2e6uC1NjfTip4XA5jQad0X0b+V1Gm1Hp8PoasbyYa1+lHhla/paU/w9mehf/E1Yzkotub1ZwUoXAOhqHQ27FHLx4yxVpsPMvsVbtZlYh9zPbOwLVqgROfE8lHNjLM5qCyypXW5y2ost7qISsijgtFFF+wFhOOmeYt+521axNL2R7Nz9o0aKVekcIbg68SoHAdut9O+eNTXOTWEdNJbCEXueCt3i2ycS+lxTX2F5n8R7/pO1NPpr3OOou9R8dDybKxCU6iu6lgpvlFtSPZ499p7si5RaRzrkoyTZJtDG1cVUF7k3slNbkDwH1M8whGuJNlk7Zf8ARBtLBNRfI5BbKCwGuUkXy35m1vWe4TU1lHmyDg8Mvtj7bpYXC9Wz1nZmya9W3VGc9lgDbnfzleyqVlnPRFmq+NVXHLZTU6dbGVubu3En2VXv+FRLD2VR8IrrfdPyzyYilkdlBDZWZbjgbG1xPSeUmc5LDaNXit4kw9BKOHIdwgBceyp94j4jcnu+kpxoc5uU+EXpamNcFCHLPXuCSUrM1zeoNTrc5dTfmdRPOrwmkvB00TbUm/JqiJTLoLQAESAPBg9Ia8gMlqyQiFoJGySBQBQQCCRQDx7U2cldMj+KsOKntH2nSuxweUcralZHDMNj9269I6Iai8mpjN6rxE0IaiEu+DLnprIPpn4PEuzqx4Uav/5v9p7c4ruvuc/Tn/xf2LPZ+61ap7YFJfxat5KP1tOM9TCPTk7Q0lkuvBs9l7Mp0Fy0xx9pj7THtJ/SUbLJTeWaVVUa1hFVvZsVqwV6Yu6AgrwLLx07wb+s76a1Q4Zw1VDn9UeqMeuyqxNhSqX/ACMPmRYS96kPKM30pt4w/sWOM3Yq06KvYs5brIgzZVtpw4m/ZOUdRGUsdjtPSzjDd38Ddmbs16vFejX4nFj5LxPyieohH3Ir0tk+2Pk2uy9j08OvUF2PtOfaP2HcJQstlPqaVVEa1wYneHZtY4ioejdgzEqVUsCvui4HZYWl+mcNi5M3UVz9R8MWyd16lU9e1NRxvYv5JxHnaLNTGK45FWlnJ88G4wGzko0ylEZdDqdSWtoWPOUJ2OcsyNOFUYRxE5wdj4gNlNGpfhojEfxDQ+M1fVhjOUY3o2ZxtZfbH3NZiGxByL8APWPiRoo+fhK1mrS4gWqtE3zPg2+HoKihUAVRoAOAlCUnJ5ZpRiorCJLSCRWgkREgDVgkDQQyarB6RA0AbJIFAFABaAK0AZUqBRcyUm+hDaXUgfHKO3uFp6VbPDtiOp4pbamx7IcH2JU13JkcHgbzy00ek0+g6QSK8A53vFtpq7kKT0Smyrewa3vHtvNSilQXPUx9Re5ywuhb7hYlyaiEkqArAE+ySSDbx/ScNXFcMsaGbeYvobCUjQBAMPvPvGXJp0GIQaM40LnsB+H6+HG/Rp0vql1MvU6lt7YdPJR7EzftFLJoxdRp2XGa/da95YtxseStTn1FjydTEyDbHZoJGDEoffX+IScM87kI4pPjX+IRtfgbl5JQZBIYJFAG3kEiaAyeqICPOYAJIFAFAFAPLVrEkgcO2e1FY5Obk84RA9Htv6me1I8NAFIHW3DnGWRhBYKBrYQsh4H7NxCNmVTqp1/S0iyLWGz1VKLyke0zkdii3u2h0VAqD1qt1Hcvvn0085Y01e6efBV1dmyGF1Zz8zTMg2e4FDqVX7WVR/tBJ/mEo6x8pGjoY8NmslI0DIb3bc40KR7qjD+Qfr6dsu6an+t/oZ+qv/oj+v8ABjzLxnGr3H2ZctXI4XRPE+03pp5mUtXZhbEXtFVzvf6GytKJolFvljOjw5Ucahyf7eLfLTzlnSw3Tz4Kurntrx5MpsnB5KVTEsNEGWlpxqtoG/23v4+EuWSzJVrv1+ChVDEXY+3T5/wHdfY/7RVGYfu0sz9/Ynn9AYvt2R46saan1Jc9EdLAmUbIoJETIADBIDBDPRWkkogMAbaAKACCAMbQMnhptOzOKHFhwuJGCch6PvjIwUm18E4qJVLllDqpQAjKrG1+OuvGWK5ra44KtsJKSlng9gpGk4dbH7dmnL+08NqSwzok4PKLajiVfgdew8ZXlFosxmn0Oe7z4/pq7EHqp1F8BxPmb/KaVENsDJ1Nm+z2RUGdyudG3Qo5MKn4iz+psPkBMzUyzYzX0kcVIbvRtroEyIf3jjT8C/F49n9ooq3vL6DU3+msLqznrGaZkEmFw7VHVF1ZiFHnz/WRKSissmMXJ4R1TAYRaVNaa8FFvHtJ7ybmZE5OUm2bkIKEVFExng9GI3iDYrGLQT3BlJ5KT1nY+AsPKaFGK6t7M3UZtuUF2/1j97Et0GEoi9rHLzJPVW/f7RPjGn53WSGq421QNTsXZq4ektManix+JjxP6DuAlO2xzlku01quO0905nYEABkAEARMBk9YySUQGAC8AUECvAGVvZPgZK6kS6FTjKyU6ZNQgA6a356ATvFOUuCvJxjHkhwmC64dm924RSSl+2/vW0nqU+MI8wr5y/sTUDWNQk9VASMpAJYcmzDhPL2Y9z0t7lz0PFteniSWKlejF2y8LBOtcniT1Rpw17p0rda+Tlare3Qjw+31IYshULe92GpW1wNe0j1kul56kR1Cw+CF9v0ihdb5gQBTJs1zzvwt3z0qpZweXfDG5fYzOQ1ahyqFvc2GiqACSfAAEyzlRXJTw5S4PKw7JJ4Ok4nFrhMOub3FVFX4mAsB8plxi7Z8GzKapr57HPcVimquzubsxufsO7lNSMVFYRkSk5PLDi6Bptlb2gBmHwki+U99rX/tEXuWUJR2vDNNuLgLlqzDh1E8T7R9LDzMq6ufG1F3RV5bmzUY7atKgP3lQKezix8FGspwrlP8qLs7YQ/Myp/xnh72tUt25Bb63+U7fhLPY4fjKvc9+yMJQGatR63Skkvcnibka8NeU52Tn+WXY6VQhzOPcnTZdMVjXt+8ItckkDQDQcBoLesj1ZbNnY9elHfv7nvnM6AgkUABgAkAa0AnqySSEwGCAKCAQBlUXBHcZK4ZD6GC3xxFxTXUEZiQfT1GvrNHTx6sy9VLOEVuw9sNRdcxJTUEX4A8SB5TpbUpI403OEuehv0xytTDqSysNCikn0tp5yhsaeGaamnHKKfa20yKLgZ8zOE/eAKbEC4XLodPrO9da3JnC21qDX7mZ23UZXakb2p2CgnNpa4JNtRY6DleWa0mtxStbT2+DwqezgO3mZ0OZoNn4bo8JWrni46JPBjlYjx/pMqzlutjHxyWq47apTffgqdmhemp5yAocFifhU3PyE7zzteDhXjesk+3NqHE1M3BRoi9g7T3nn/aeKqlXHB7uudss9uxY7u7PCo2Kqjq0wSin3mHA+F7Ad/hOd08v049WdaK0k7ZdF0KJmao9z1mdvVmP3MsYUUVW3J+7NXtXa37JTXDUbZ1UZ345SdTb8RJv3aSpXV6snOXQv2XejFVx6mXw+HqV6llBd21JJv5sx5d5ltyjCOXwiioyslxyyXauzjh3CMys2UE5b2Um/VN+fPzEiuzesom2t1vDNVuAp6KofdLi3iF639Mp6zG5F7Q52v5NYJTLwYJDABAEYA0yCRjmDyz0VIPREZIGwBQQKCSHFYhaal3IVVFyTynqMXJ4R5lJRWWc03l2uuJqAomVVuAT7TX4kjgOE06anCPLMbUXKyXCKedysWmxdvPh7i2dD7hNgD2g2PpOVlKmd6b3Xx1QNpbUbEOCAtNV0UDgDxJ0HHykwrUF5FlrsfhHlBzEl2Jawte5LefIAD6eXvp0OfXqz2bMwRrVFpr7x4/CvM+Qnic1CLbOlcHOSijSb5sEpUqKiwvcD8KCw/m+UqaZNycmXNXiMVBGPMuozyy2Bsk4ipbgi2Lnu7B3n79k53W7I57nail2Sx27mh3zxAp0qdFdAdSByVNFHr/ACytpY5k5Mt6yW2Kgiq3QwmfEBiLrSBc+PBfnr5TtqZYhjyV9LDdPPjkpa9cuzM3FyWPiTed1HCwitKW5ts9+E209GnkpAUydXqDV27NTooAnOVKlLMufY6wvcI4jx79yfZWwauIOY3VDq1R+faRfVj38O+RZdGtY7+D1VROx5fTyarY206PSDDUASqKSHuMpIPW8eN7ylbXPHqSL9Vte704di/ErlkIMEhgkUAbBAJBI1oPLPRVEHohMkDYAIIEYBg9+dql6nQL7KWL972vbyB9T3TQ0teFvfcy9bbmWxdjMNhyBfUceItw7DzlvJS29yML/wB7ZJAqdMswVRdmIAA5kmwhvCywk28IuNp7CeijOHVlQqr8mDsFuF5EXbtvOMLlJ4wd7KJQWc8Ipwp4zuVzd7g0lKVH/wBTNkN+S2BFvE8fCZ+rbyl2NTQxWHLuVm+NfNiCPgVV9Rm/qnXTLEMnHVyzZjwU2Hw7VHVEF2Y2A/7yndyUVllaMXJpLqdL2PsxcPTCDU8Wb4mPE+HKZdtjnLJs01KuOEYre2vnxL9iBUHkLn5ky9p1itGbqpZsfsXe4uH/AHNRvjfL5Kv3Yzhq5fUkWdFH6GzF1aZVip4qSp8QbGX08rJmtYeC82btnDUkH/tg1QD2iQQT8V2uV8AJXnVZJ/m4LVd1UV+Tk821t4K1cEE5E+BdAR+I8T9O6eq6IQ57ni3Uzs46IutzdjVFfpnGVcpCgizNe2tuQnDU2xa2osaSmSlvZsRKJoBgCgkMAUAaRIJGPBDPRUkkkZgDTAAYIIcVXFNGdtAoLHwAvJim3hESkoptnIq9Y1HZ24sWY+JOtvWbKSSSRgSbk22HEYi5uNNb6E2JHA27YSDlkivzGn6T0eTQbmU1NckrcohKnsJIHDwJ+cr6hvbgtaRJzyanE0Ka0yjAZetqbGxa+aob89Tr3yrFycsouyjFRw+n+8mAxgKuy3zZXtc88ul/Ow9JoR5WTLlw2jQ7g4i1aohPtpm8SrfZjKurj9KZb0Mvra8ostubtPVqmpTZevbMGuLEADSwN+E51aiMY4Z2v0spz3RfUs9hbDTDgm+ZzoXItYdijkJytudnwd6NOq+erLecSwYjbey6QrOz4lEzMWy5S7rfUgqpl+qyW1JRZmXUx3tuaRfbsPRFLo6VUVMpJOhVtTxynW0r373LMlgs6bYo7YvJ5ds7HoYisVV8lfLmbKMwIFhdhwvqOYM9VXThHLWUeLqK7J4TxI8dPcjXrVtO6nr6lp0es8I5rQeZf2LjAbCw+Hs1gWuAHqEE3PC3IHw1nCd9k+P2O8NPXXz+5czgWQiAGACAKAAwBGQSMeCGT1JJJGTBI28EAMAy2/8AjclFaY/1W1/KliR6lZb0kMyz4KOuntht8mMrUDSIGZXUWYMhBAYgcew6D0l5NSM1xcTz4ioGZiBYFiQByBPCel0PEnlkYMkjJqtxSAatx1rLb8oJv8yJV1WeC9o8cnm3n2ixqlA2i+1bhfsnumCUcnjUWNywZ++nnO5VLfdStlxdHvJU9+ZSB87TjqFmtljSyxbE6hMk2hQSeDa+CqVVVEqdGt+uQOsV7AeU61zjF5aycrYSmsJ48lTiUwuDRgio1YWAD2ZrtwZr+yOelp2i7LXz0K0lVSuOX7nhq41QyVaRDNRVhUrZciVHqCyJwFwCb+AnRQbTjLv0XjByc0mpR7dX0Tb/AN+xYbvLSWqzZ/3lRRlDE53UdZ6rA+zmOoHwgTlducUscL/cfodqFFTbzy/u/f8AX9i4XalEi/SJoucm40W9s3hf1nD05+Cx6sPJn+mTFVVd2GQVBluerTQPZFHbUqMOHEL4y1h1xwuuPv8A4X7lTKtll9M/b/L/AGLnZOOzO6VKitUuzZFBK00BC5c9rE9veZwshhJpcefJYqszJxk+fHhFtacTuGACAKAAwSKQBrQQyVzJPRGYAIIAYBjv/Uaj1KL9jMv8QB/pl3Rvlozv/IR4izGYcjne34SAfUy8zOjjuHEn3RcAHgSCQeeoAkIS8Ap0tMx4XI8wAT9RJz2IS4yTYDHNRJZOJUrfsBt/b0nmUFLhnuE3DlHndufqeJJ43no8NkZMkg9+wmtiKNv/AC0/5hOdv5H8HWh/+yPyjX7b3wFNilAK5Ghdrlb9gA4+N5Tq0u5ZkaF2t2vbDk8ezd9XzgV1TITYsgIK99rm4nuekWPp6nOvXSz9a4NuDKJpmbxGNonEu+IKhKYNKmGUsGZbGo1rHgSBLUYzVaUOr5f/AEUpTrdjc+i4X/ZE+DJQVujPR/tAq9Bb/RyhS3R9uma3j2z1v5255xjPv8nl1/TvxxnOPb4/uRNsOrVDOwCuzEKwfVldutUYjioSyhPvJ9aMWl2/3j79zy9POacn1/nv8Y6IgxW7lWn0mRUanZmF2JPUUhSwtqTckDhe3YJ6jfGWMvk8S0045wuP4PTs7ZFeyMopWCE0us2VS4/zCtutUItqTYaeXmdsOU8+/wDHwe66bMJpL2/n5LXdXDotPQk1QAlQP7SEa5Lchck9976zjqJScvbsd9NGKj79/b2LwSuWQwBQAQSKAC8AY8gMcTJJQoJFB5YCIBWbwbM/aKLJ73tITyccL9x1HnOtNmyWThfV6kHE5WVam9iLMpsQeRU6g+k1uqMPmLDT43b+5vzgL3A9Q2tyuT5m32EnAb7DQ0EAvACBAFe2oNu+CegAYIHQSda2M96FE9tKn/IJjWcTfyb9TzCPwj1GmDa4BtqLgGx7RPOWe2k+qHyCQgQBwEAFOmFACgAAAAAWAA4ACS228shJJYQ60gkUAdBADAARBIjBA0wSNaQQxGD0ESQK8EMUABgg49tGv0lV3+N2YeBYkCbUFiKR8/ZLdJv3PMWno8AkkDssEigBEgCtAEBJAZBJ1PdZr4SifwW/hJH6TIvWLGbmmeaolsFnI74DlgCtAHAQBQAiACAGCAmCRpgAMAaTAGMZBDCwg9AEkD4IBAIsU+VGPYrH0BkxWWjzJ4TZyBxe1+AAUcrkC2n375tHz7ISsk8hprcwEh9SCWR2kkCtAHWgBAgkREA6VuNUvhFHwM6/8s39Uy9Uv/YbGieal7ZNDKxbFABAHCAKAGCAQAiAG0EggAIgEbCQBjjSCGEyT0CCBymAOggr9vm2Gr//AFVP5TOlP54/Jyv/APnL4ZyZjrNgwgWggmpWAPbp/wB+nzkM9Iic6ySGNJkkAgDgYA8SCQGAWeydu1sMCKZXKTmKsoIJsB48hz5TlZTGzlnaq+dfETS4DfkHStSI/FTN/wDieXnKs9G/6WXIa5f1I2CtcAykaCYiYARAHAwBXgCvBAbwSGAAwSAmARtAGMZBDHST0CCAQB4MEEWMpB0dTwZWU+BBE9ReGmeZrMWjjbTaPnxQCU8POeSSKeiAQQCAGAOL6QTkaWkkZCpgEqN6c5DPSZ1HZO3qOI0psQ1rlGFm8uR8pkWUzh1Nqq+Fn5WWZnI7BBgBvAFeAKAEGAGAKCQGCRhkAY4gMc0kkbeCBQBQQR4mqFRyTYBWJPYACZ6istI8yeE2ceqTaPn2AGASOdLf9vPJJEBPRASIALQQEwC02Ls9ap1PsspKkXDLc3Hy+c52TcUd6q1NmpxGw8O4/wAsL3p1SPTT1lVWzT6lyVFbXQxmPwvR1GTXqmwvr5y5GW5ZM+cdsmhuEqhXVmGYKykjtANyJMllYEWk1k922MbTqOXp0yrNwOYXuD7WUcG7+/uvOcItLDZ0tnFvMUenZ238YtgGLL/8oGUeNQ2+ZnOdFT/wdK9Rcvf5/k1u7G3GxIcOoDIdSgORgeFib2OnC8qX0qvGOjL2nvdmU1yi8vOBZDeQBXgBEAdeCRXgkRgDTAI24SAxxkkgggQgAMEEOKpZ0ZDwZWX+IESYvDTPMluTRx+ohBIPIkHxE2kz59oIkgRgAgD6dMsQFBJPIC5PgBI6dR14Rc4LdPE1NSopjtqGx/hGvracJamuPfJYhpLZdsfJotnbl0kINVjVPZ7Keg1PrK09XJ/l4LlehiuZPJ6/8NItTPSbICDdMoK6m/aLCefxLccNHv8ACpSzF4JMTRqU1JCGoeQTn68IjKMn1wTKMorpkz+I3Yr1/wB5cK7e0lRcljYeyVLXHebSwtRCHH7FWWlnP6u/h8DF3Nrgf6J/3uD65bSfxVfueVorF4PJV3YxKnSl5h1P6ie1qK33PD01q7EuB3bq5r1MOzD4ekWnfxa5P0nmV8McS/tk9Q008/VH++DcbLpFUC9CKIHBQykfKZ9jy85yaVawsbcHttPB0FaAK0ANoAYJFABIAoJGNwMEMJg9BtAFlkkCyQQApAKXaO69CsxdlZWbUlGtc9pBuJ3hqJxWCtZpa5vLK6ruLS92pUHjlb9BOi1ku6Ryegj2bPI24hvpXFu+nr/NrOi1q/4/3Ob/APHv/l/YtMBuZh01fNUPecq/wr+pnKWrm+nB2hoq115L7DYFKYtTRUH4VA9bcZXlOUurLMa4x/KsE2SeT2ApAG2ggUAcBBI7LADkkAWSAEJJJCEkECywA5IASkAaacAGSAArBI0iANIghiEEkggkfBAmggAgAaSBryARyQSU4BJzkAMEAMAhaAMWASLBJKsEkggBEAUECgDTACsgDxAAICFAGtAI2gkgqc5JDP/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data:image/jpeg;base64,/9j/4AAQSkZJRgABAQAAAQABAAD/2wCEAAkGBxQSEhQUEhQVFBUUFRQUFRQUFBUUFBQUFBQWFxQUFRQYHCggGBwlHBQUITEhJSkrLi8uGB8zODMsNygtLisBCgoKDg0OGhAQGiwlICQsLCwsLCwsLCwsLCwsLCwsLCwsLCwsLCwsLCwsLCwsLCwsLCwsLCwsLCwsLCwsLCwsLP/AABEIAOEA4AMBEQACEQEDEQH/xAAbAAABBQEBAAAAAAAAAAAAAAABAAIDBQYHBP/EAEEQAAIBAgMEBwYDBgYBBQAAAAECAAMRBBIhBQYxQRMiUWFxgZEyQlKhsdFicsEUI5KywuEWM0OCovBTByRjc5P/xAAaAQEAAwEBAQAAAAAAAAAAAAAAAQQFAwIG/8QAMREAAgIBAwMDAgUEAgMAAAAAAAECAxEEEiExQVETYXEikRQygbHRQqHh8FLBBSMz/9oADAMBAAIRAxEAPwDV1JB9CR3gDgZIHXgCjBA2AKACAArAGmlAGGiYGBvQGAHoTAEKMDAehgDhSgDujgCyQAinAHinAHAQSOBkAcDAyKCAGCRpgDYAxhAH1JII7QBQBQQG8kgBMEhEAEgBgkUkCkAUECkkgtIICBAHAQSK0AF4AQ0kBBggUAUAcJADAFIALQBpEEjDBDJKkkkjgCkgUECMEAgCgkV4ARAEYBR7U3npUrqv7xhyU9UHsLfa8716eUuXwitbqoQ4XLKGvvhXJ6opqOzKWPqTLK0sO+So9bPtg9Oz98WuBWUFfiQEEd5XW88T0ix9LPdetefrX2NdTqBgCCCCAQRwIPAyk1jg0E8rKHwSGAGACAKAYLezbTvVNNGKpTNjlNszDiSRxA4W7poaelKO5rlmVqr25bU+EandiszYWkXJJswudSQGYC58AJUvSVjSL2nk3WmyzeoACSbAAknsA4mclydW8HNNrbZqVqhfMygHqAEjKBw4c++atdUYxxgx7b5TlnPwdNosSovxIF/G0yn1NhPgeDIPQYA0wSMaQQSVRJJI5IBAFBBU7y4yrRo9JSt1WGa4v1Tpf1tOtMIyliRX1E5QhuiUWy94sRVZ1GTN0bMnV4stjbjzGYSxZRCOH7lavU2TbXHQhwO9dZqiBsmUuobq20JAOt56lpoKLaPMNZNySeDcSgaQC1hc6Aak90AxG8W8hqXp0iQnAsNC/wBl+sv06fbzLqZt+p3fTHoUuBwT1my01uefYo7WPISxKaissrQhKbxFGmobmDL16pzfhAyj11PylV6vnhFyOi45ZlcZhzTqMh4oxFxzseMtxluSZSnHbJxZutzahOGF/dZlHhx/WZ+pWJmnpHmsvJXLQ6AKAK8A820sUKVJ6h91SR3nkPW09Qjukkc7JbIuRyhnubnU8T3mbGDDbOqbKw/R0aaHiqKD421+d5kWS3SbNuqO2CRW744vo8MwHGoQg8Dq3yBHnOmmjun8HHVz21/PBhdm0Okq00+J1HlfX5XmjN7YtmZXHdJI63Mc3RWkEhgDTBI0wCapBJDJA0wQKCCLE0Q6sjC4YFT4EWMmLaeURKKkmmc+2OhoY1EbitQoe/MCoPncGaVjU6m14MmlOFyT84FvLgugrtl0V+uvdc6jyN/K0UT3w5I1Ffp2cd+ToNCrmVW+IBvUXma1h4NaLysmR3u21mJoUzoP8wjmfg8Bz7/CXdNTj63+hQ1d+foj+pR7K2a9eplTxZuSr2n7SxZYoLLKtVTslhHQ9nbPSggRB4k8WPaTMyc3N5Zr11xrWEDau0VoUy7eCrzZuQiuDnLCFtirjlnNK1QuxY6sxJPeSbzWSSWEYrbk8s6RsHBGjQRD7Vrt+ZjcjyvbymVdPdNs2aIbK0mWInM7BggUAEAzO/eLy0lpjjUa5/Kmv1K+kt6SOZOXgpa2eIKPkzG7mB6bEIttAc7flXX5mw85buntg2UaIb7Ejp9pkm0YTfrFZqy0+VNbn8z6/QL6zQ0kMRz5MzWzzNR8C3DwOaq1UjSmLD8z6fIX9RGrniO3yNFDM93g30zzUDaQSIiAMIgDWkBktSSSRSSBQAWgAIggzG8Wx6jV6daiuY3XOAQNUIKtqezTyEt02xUHGTKWopk7FOK+f0PbvTss16XUF3Q3XvB0Ya+R8pz09ihLnodNTU7I8dUQ1sa2GwSZhlqZRTUGxs2oB8gLz0oKy146Hl2OqlZ69DDJTLMALlmNh2kk/eaD4RmJNs6RsTZgw9MKNWOrt2t9hwEy7bHOWTYpqVccHh2vvNTpEonXcaEcFU97c/AfKe69PKXL4Rzt1UYcLlmL2hj3rNmqNc8hwCjsA5S/CEYLCM2yyVjzI0G6ewySK1QWUa01PvHkx7hy7frW1F2Ftj+pb0unbe+X6GzlE0QgQSGCBQBQDnW9+K6TEsOVMBB4jVvmSPKaemjth8mRqp7rH7cGg3G2fkpGqRrU0H5F+5v6CV9XPMtvgtaKvEdz7mnlQuHJ9qYnpa1R/iZiPC9l+VpsVx2xSMKyW6bkdH3d2f0FBFI6x6z/AJm4jyFh5TMvnvm2a+nr2QSLOcjuOEgkNoA0yCRjQGS1RJCIWEkhggCtAFaCAQSKAYXfXF5qwpjhTX/k2p+WWaGlhiOfJlayeZ7fA7crAZ6jVTwpiw/O32F/URqp4jt8k6OvdLc+xtKrZVJ42BNvAXlBLLwaT4WTmOFwVWu10RmJNyQOrcnW7HQTWlKMFyzEjCdj4Rq9jbqKlmrWduIX3B4/F9JTs1LfES/To1HmfJpbSqXTLbY3tCkpQAYjQufZ/wBo97x4eMt1aXPMijdrEuIfczGJ2pXqnrVHa/ugkDyVdJbVUI9EUpXWT6sYMBVtfoqnjkb7Sd8fJ52S8M6HuyD+y0s172PHjbM1uPdaZt+PUeDW02fTWT17QxIpU3qH3FJ8TyHmbCc4R3SSOlk1GLkcww1Jq1VV4tUcC/ex1P1M121GOfBiJOcseTq1GmFUKosFAAHYALATHby8s3EklhFdvNjeiw9Q3szDIvbdtNPAEnynWiG6aOWonsrbMTurgulxKA6hP3h/28P+RWX9RLbWzM00N1i+50uZRsiMAQMEjwZBIDIJGOIIZLVkggMkCgCvAFAFABAOZbca+IrX/wDIw8gbD6TWqX0L4MS95sl8mv3LUfs1xzdr+Og+gEpar85oaNL0/wBS/lYtggFT/iGh0ppFrEaZjbJm5rm7flO3oT27sHD8TXu25KvfXaZVVoqbZxmc/hvYDzIPp3zrpa8vc+xX1lrS2LuZnY+zWxFQIugGrNxyj7y3baq45ZSpqdksI3HR0MDRZ1UCwtf33bkM3f6CZ+6d0sGntrohlL+WZX/FWJuTnGvLIuncNLy5+Gr8FH8Xb5Nr+3dFQV8QQrZRmt8RHsgdvdKOzdPEDR9TbDdMwe3duviW5rTB6qf1N2n6TRppVa9zLvvlY/Y9+4uDz1mqHhTXT8z6D5Bpz1U8Rx5Omihme7wa3bO1kwyZn1J9lB7TH9B3ynXU7HhF+26NayznO1NpPXfPUPcFHsqOwCaddagsIyLbZWSzI1m4WDtTeqeLtlH5V4/Mn0lPVyzJRL2ihiLl5NUDKZeDBIDACpkAfaQeiN4IZLVkgiMkDYAiIIABADBIIBz7e7BlMQze7U6wPfazD1+s0tNLMMeDI1cNtjfkO7e3v2e6uC1NjfTip4XA5jQad0X0b+V1Gm1Hp8PoasbyYa1+lHhla/paU/w9mehf/E1Yzkotub1ZwUoXAOhqHQ27FHLx4yxVpsPMvsVbtZlYh9zPbOwLVqgROfE8lHNjLM5qCyypXW5y2ost7qISsijgtFFF+wFhOOmeYt+521axNL2R7Nz9o0aKVekcIbg68SoHAdut9O+eNTXOTWEdNJbCEXueCt3i2ycS+lxTX2F5n8R7/pO1NPpr3OOou9R8dDybKxCU6iu6lgpvlFtSPZ499p7si5RaRzrkoyTZJtDG1cVUF7k3slNbkDwH1M8whGuJNlk7Zf8ARBtLBNRfI5BbKCwGuUkXy35m1vWe4TU1lHmyDg8Mvtj7bpYXC9Wz1nZmya9W3VGc9lgDbnfzleyqVlnPRFmq+NVXHLZTU6dbGVubu3En2VXv+FRLD2VR8IrrfdPyzyYilkdlBDZWZbjgbG1xPSeUmc5LDaNXit4kw9BKOHIdwgBceyp94j4jcnu+kpxoc5uU+EXpamNcFCHLPXuCSUrM1zeoNTrc5dTfmdRPOrwmkvB00TbUm/JqiJTLoLQAESAPBg9Ia8gMlqyQiFoJGySBQBQQCCRQDx7U2cldMj+KsOKntH2nSuxweUcralZHDMNj9269I6Iai8mpjN6rxE0IaiEu+DLnprIPpn4PEuzqx4Uav/5v9p7c4ruvuc/Tn/xf2LPZ+61ap7YFJfxat5KP1tOM9TCPTk7Q0lkuvBs9l7Mp0Fy0xx9pj7THtJ/SUbLJTeWaVVUa1hFVvZsVqwV6Yu6AgrwLLx07wb+s76a1Q4Zw1VDn9UeqMeuyqxNhSqX/ACMPmRYS96kPKM30pt4w/sWOM3Yq06KvYs5brIgzZVtpw4m/ZOUdRGUsdjtPSzjDd38Ddmbs16vFejX4nFj5LxPyieohH3Ir0tk+2Pk2uy9j08OvUF2PtOfaP2HcJQstlPqaVVEa1wYneHZtY4ioejdgzEqVUsCvui4HZYWl+mcNi5M3UVz9R8MWyd16lU9e1NRxvYv5JxHnaLNTGK45FWlnJ88G4wGzko0ylEZdDqdSWtoWPOUJ2OcsyNOFUYRxE5wdj4gNlNGpfhojEfxDQ+M1fVhjOUY3o2ZxtZfbH3NZiGxByL8APWPiRoo+fhK1mrS4gWqtE3zPg2+HoKihUAVRoAOAlCUnJ5ZpRiorCJLSCRWgkREgDVgkDQQyarB6RA0AbJIFAFABaAK0AZUqBRcyUm+hDaXUgfHKO3uFp6VbPDtiOp4pbamx7IcH2JU13JkcHgbzy00ek0+g6QSK8A53vFtpq7kKT0Smyrewa3vHtvNSilQXPUx9Re5ywuhb7hYlyaiEkqArAE+ySSDbx/ScNXFcMsaGbeYvobCUjQBAMPvPvGXJp0GIQaM40LnsB+H6+HG/Rp0vql1MvU6lt7YdPJR7EzftFLJoxdRp2XGa/da95YtxseStTn1FjydTEyDbHZoJGDEoffX+IScM87kI4pPjX+IRtfgbl5JQZBIYJFAG3kEiaAyeqICPOYAJIFAFAFAPLVrEkgcO2e1FY5Obk84RA9Htv6me1I8NAFIHW3DnGWRhBYKBrYQsh4H7NxCNmVTqp1/S0iyLWGz1VKLyke0zkdii3u2h0VAqD1qt1Hcvvn0085Y01e6efBV1dmyGF1Zz8zTMg2e4FDqVX7WVR/tBJ/mEo6x8pGjoY8NmslI0DIb3bc40KR7qjD+Qfr6dsu6an+t/oZ+qv/oj+v8ABjzLxnGr3H2ZctXI4XRPE+03pp5mUtXZhbEXtFVzvf6GytKJolFvljOjw5Ucahyf7eLfLTzlnSw3Tz4Kurntrx5MpsnB5KVTEsNEGWlpxqtoG/23v4+EuWSzJVrv1+ChVDEXY+3T5/wHdfY/7RVGYfu0sz9/Ynn9AYvt2R46saan1Jc9EdLAmUbIoJETIADBIDBDPRWkkogMAbaAKACCAMbQMnhptOzOKHFhwuJGCch6PvjIwUm18E4qJVLllDqpQAjKrG1+OuvGWK5ra44KtsJKSlng9gpGk4dbH7dmnL+08NqSwzok4PKLajiVfgdew8ZXlFosxmn0Oe7z4/pq7EHqp1F8BxPmb/KaVENsDJ1Nm+z2RUGdyudG3Qo5MKn4iz+psPkBMzUyzYzX0kcVIbvRtroEyIf3jjT8C/F49n9ooq3vL6DU3+msLqznrGaZkEmFw7VHVF1ZiFHnz/WRKSissmMXJ4R1TAYRaVNaa8FFvHtJ7ybmZE5OUm2bkIKEVFExng9GI3iDYrGLQT3BlJ5KT1nY+AsPKaFGK6t7M3UZtuUF2/1j97Et0GEoi9rHLzJPVW/f7RPjGn53WSGq421QNTsXZq4ektManix+JjxP6DuAlO2xzlku01quO0905nYEABkAEARMBk9YySUQGAC8AUECvAGVvZPgZK6kS6FTjKyU6ZNQgA6a356ATvFOUuCvJxjHkhwmC64dm924RSSl+2/vW0nqU+MI8wr5y/sTUDWNQk9VASMpAJYcmzDhPL2Y9z0t7lz0PFteniSWKlejF2y8LBOtcniT1Rpw17p0rda+Tlare3Qjw+31IYshULe92GpW1wNe0j1kul56kR1Cw+CF9v0ihdb5gQBTJs1zzvwt3z0qpZweXfDG5fYzOQ1ahyqFvc2GiqACSfAAEyzlRXJTw5S4PKw7JJ4Ok4nFrhMOub3FVFX4mAsB8plxi7Z8GzKapr57HPcVimquzubsxufsO7lNSMVFYRkSk5PLDi6Bptlb2gBmHwki+U99rX/tEXuWUJR2vDNNuLgLlqzDh1E8T7R9LDzMq6ufG1F3RV5bmzUY7atKgP3lQKezix8FGspwrlP8qLs7YQ/Myp/xnh72tUt25Bb63+U7fhLPY4fjKvc9+yMJQGatR63Skkvcnibka8NeU52Tn+WXY6VQhzOPcnTZdMVjXt+8ItckkDQDQcBoLesj1ZbNnY9elHfv7nvnM6AgkUABgAkAa0AnqySSEwGCAKCAQBlUXBHcZK4ZD6GC3xxFxTXUEZiQfT1GvrNHTx6sy9VLOEVuw9sNRdcxJTUEX4A8SB5TpbUpI403OEuehv0xytTDqSysNCikn0tp5yhsaeGaamnHKKfa20yKLgZ8zOE/eAKbEC4XLodPrO9da3JnC21qDX7mZ23UZXakb2p2CgnNpa4JNtRY6DleWa0mtxStbT2+DwqezgO3mZ0OZoNn4bo8JWrni46JPBjlYjx/pMqzlutjHxyWq47apTffgqdmhemp5yAocFifhU3PyE7zzteDhXjesk+3NqHE1M3BRoi9g7T3nn/aeKqlXHB7uudss9uxY7u7PCo2Kqjq0wSin3mHA+F7Ad/hOd08v049WdaK0k7ZdF0KJmao9z1mdvVmP3MsYUUVW3J+7NXtXa37JTXDUbZ1UZ345SdTb8RJv3aSpXV6snOXQv2XejFVx6mXw+HqV6llBd21JJv5sx5d5ltyjCOXwiioyslxyyXauzjh3CMys2UE5b2Um/VN+fPzEiuzesom2t1vDNVuAp6KofdLi3iF639Mp6zG5F7Q52v5NYJTLwYJDABAEYA0yCRjmDyz0VIPREZIGwBQQKCSHFYhaal3IVVFyTynqMXJ4R5lJRWWc03l2uuJqAomVVuAT7TX4kjgOE06anCPLMbUXKyXCKedysWmxdvPh7i2dD7hNgD2g2PpOVlKmd6b3Xx1QNpbUbEOCAtNV0UDgDxJ0HHykwrUF5FlrsfhHlBzEl2Jawte5LefIAD6eXvp0OfXqz2bMwRrVFpr7x4/CvM+Qnic1CLbOlcHOSijSb5sEpUqKiwvcD8KCw/m+UqaZNycmXNXiMVBGPMuozyy2Bsk4ipbgi2Lnu7B3n79k53W7I57nail2Sx27mh3zxAp0qdFdAdSByVNFHr/ACytpY5k5Mt6yW2Kgiq3QwmfEBiLrSBc+PBfnr5TtqZYhjyV9LDdPPjkpa9cuzM3FyWPiTed1HCwitKW5ts9+E209GnkpAUydXqDV27NTooAnOVKlLMufY6wvcI4jx79yfZWwauIOY3VDq1R+faRfVj38O+RZdGtY7+D1VROx5fTyarY206PSDDUASqKSHuMpIPW8eN7ylbXPHqSL9Vte704di/ErlkIMEhgkUAbBAJBI1oPLPRVEHohMkDYAIIEYBg9+dql6nQL7KWL972vbyB9T3TQ0teFvfcy9bbmWxdjMNhyBfUceItw7DzlvJS29yML/wB7ZJAqdMswVRdmIAA5kmwhvCywk28IuNp7CeijOHVlQqr8mDsFuF5EXbtvOMLlJ4wd7KJQWc8Ipwp4zuVzd7g0lKVH/wBTNkN+S2BFvE8fCZ+rbyl2NTQxWHLuVm+NfNiCPgVV9Rm/qnXTLEMnHVyzZjwU2Hw7VHVEF2Y2A/7yndyUVllaMXJpLqdL2PsxcPTCDU8Wb4mPE+HKZdtjnLJs01KuOEYre2vnxL9iBUHkLn5ky9p1itGbqpZsfsXe4uH/AHNRvjfL5Kv3Yzhq5fUkWdFH6GzF1aZVip4qSp8QbGX08rJmtYeC82btnDUkH/tg1QD2iQQT8V2uV8AJXnVZJ/m4LVd1UV+Tk821t4K1cEE5E+BdAR+I8T9O6eq6IQ57ni3Uzs46IutzdjVFfpnGVcpCgizNe2tuQnDU2xa2osaSmSlvZsRKJoBgCgkMAUAaRIJGPBDPRUkkkZgDTAAYIIcVXFNGdtAoLHwAvJim3hESkoptnIq9Y1HZ24sWY+JOtvWbKSSSRgSbk22HEYi5uNNb6E2JHA27YSDlkivzGn6T0eTQbmU1NckrcohKnsJIHDwJ+cr6hvbgtaRJzyanE0Ka0yjAZetqbGxa+aob89Tr3yrFycsouyjFRw+n+8mAxgKuy3zZXtc88ul/Ow9JoR5WTLlw2jQ7g4i1aohPtpm8SrfZjKurj9KZb0Mvra8ostubtPVqmpTZevbMGuLEADSwN+E51aiMY4Z2v0spz3RfUs9hbDTDgm+ZzoXItYdijkJytudnwd6NOq+erLecSwYjbey6QrOz4lEzMWy5S7rfUgqpl+qyW1JRZmXUx3tuaRfbsPRFLo6VUVMpJOhVtTxynW0r373LMlgs6bYo7YvJ5ds7HoYisVV8lfLmbKMwIFhdhwvqOYM9VXThHLWUeLqK7J4TxI8dPcjXrVtO6nr6lp0es8I5rQeZf2LjAbCw+Hs1gWuAHqEE3PC3IHw1nCd9k+P2O8NPXXz+5czgWQiAGACAKAAwBGQSMeCGT1JJJGTBI28EAMAy2/8AjclFaY/1W1/KliR6lZb0kMyz4KOuntht8mMrUDSIGZXUWYMhBAYgcew6D0l5NSM1xcTz4ioGZiBYFiQByBPCel0PEnlkYMkjJqtxSAatx1rLb8oJv8yJV1WeC9o8cnm3n2ixqlA2i+1bhfsnumCUcnjUWNywZ++nnO5VLfdStlxdHvJU9+ZSB87TjqFmtljSyxbE6hMk2hQSeDa+CqVVVEqdGt+uQOsV7AeU61zjF5aycrYSmsJ48lTiUwuDRgio1YWAD2ZrtwZr+yOelp2i7LXz0K0lVSuOX7nhq41QyVaRDNRVhUrZciVHqCyJwFwCb+AnRQbTjLv0XjByc0mpR7dX0Tb/AN+xYbvLSWqzZ/3lRRlDE53UdZ6rA+zmOoHwgTlducUscL/cfodqFFTbzy/u/f8AX9i4XalEi/SJoucm40W9s3hf1nD05+Cx6sPJn+mTFVVd2GQVBluerTQPZFHbUqMOHEL4y1h1xwuuPv8A4X7lTKtll9M/b/L/AGLnZOOzO6VKitUuzZFBK00BC5c9rE9veZwshhJpcefJYqszJxk+fHhFtacTuGACAKAAwSKQBrQQyVzJPRGYAIIAYBjv/Uaj1KL9jMv8QB/pl3Rvlozv/IR4izGYcjne34SAfUy8zOjjuHEn3RcAHgSCQeeoAkIS8Ap0tMx4XI8wAT9RJz2IS4yTYDHNRJZOJUrfsBt/b0nmUFLhnuE3DlHndufqeJJ43no8NkZMkg9+wmtiKNv/AC0/5hOdv5H8HWh/+yPyjX7b3wFNilAK5Ghdrlb9gA4+N5Tq0u5ZkaF2t2vbDk8ezd9XzgV1TITYsgIK99rm4nuekWPp6nOvXSz9a4NuDKJpmbxGNonEu+IKhKYNKmGUsGZbGo1rHgSBLUYzVaUOr5f/AEUpTrdjc+i4X/ZE+DJQVujPR/tAq9Bb/RyhS3R9uma3j2z1v5255xjPv8nl1/TvxxnOPb4/uRNsOrVDOwCuzEKwfVldutUYjioSyhPvJ9aMWl2/3j79zy9POacn1/nv8Y6IgxW7lWn0mRUanZmF2JPUUhSwtqTckDhe3YJ6jfGWMvk8S0045wuP4PTs7ZFeyMopWCE0us2VS4/zCtutUItqTYaeXmdsOU8+/wDHwe66bMJpL2/n5LXdXDotPQk1QAlQP7SEa5Lchck9976zjqJScvbsd9NGKj79/b2LwSuWQwBQAQSKAC8AY8gMcTJJQoJFB5YCIBWbwbM/aKLJ73tITyccL9x1HnOtNmyWThfV6kHE5WVam9iLMpsQeRU6g+k1uqMPmLDT43b+5vzgL3A9Q2tyuT5m32EnAb7DQ0EAvACBAFe2oNu+CegAYIHQSda2M96FE9tKn/IJjWcTfyb9TzCPwj1GmDa4BtqLgGx7RPOWe2k+qHyCQgQBwEAFOmFACgAAAAAWAA4ACS228shJJYQ60gkUAdBADAARBIjBA0wSNaQQxGD0ESQK8EMUABgg49tGv0lV3+N2YeBYkCbUFiKR8/ZLdJv3PMWno8AkkDssEigBEgCtAEBJAZBJ1PdZr4SifwW/hJH6TIvWLGbmmeaolsFnI74DlgCtAHAQBQAiACAGCAmCRpgAMAaTAGMZBDCwg9AEkD4IBAIsU+VGPYrH0BkxWWjzJ4TZyBxe1+AAUcrkC2n375tHz7ISsk8hprcwEh9SCWR2kkCtAHWgBAgkREA6VuNUvhFHwM6/8s39Uy9Uv/YbGieal7ZNDKxbFABAHCAKAGCAQAiAG0EggAIgEbCQBjjSCGEyT0CCBymAOggr9vm2Gr//AFVP5TOlP54/Jyv/APnL4ZyZjrNgwgWggmpWAPbp/wB+nzkM9Iic6ySGNJkkAgDgYA8SCQGAWeydu1sMCKZXKTmKsoIJsB48hz5TlZTGzlnaq+dfETS4DfkHStSI/FTN/wDieXnKs9G/6WXIa5f1I2CtcAykaCYiYARAHAwBXgCvBAbwSGAAwSAmARtAGMZBDHST0CCAQB4MEEWMpB0dTwZWU+BBE9ReGmeZrMWjjbTaPnxQCU8POeSSKeiAQQCAGAOL6QTkaWkkZCpgEqN6c5DPSZ1HZO3qOI0psQ1rlGFm8uR8pkWUzh1Nqq+Fn5WWZnI7BBgBvAFeAKAEGAGAKCQGCRhkAY4gMc0kkbeCBQBQQR4mqFRyTYBWJPYACZ6istI8yeE2ceqTaPn2AGASOdLf9vPJJEBPRASIALQQEwC02Ls9ap1PsspKkXDLc3Hy+c52TcUd6q1NmpxGw8O4/wAsL3p1SPTT1lVWzT6lyVFbXQxmPwvR1GTXqmwvr5y5GW5ZM+cdsmhuEqhXVmGYKykjtANyJMllYEWk1k922MbTqOXp0yrNwOYXuD7WUcG7+/uvOcItLDZ0tnFvMUenZ238YtgGLL/8oGUeNQ2+ZnOdFT/wdK9Rcvf5/k1u7G3GxIcOoDIdSgORgeFib2OnC8qX0qvGOjL2nvdmU1yi8vOBZDeQBXgBEAdeCRXgkRgDTAI24SAxxkkgggQgAMEEOKpZ0ZDwZWX+IESYvDTPMluTRx+ohBIPIkHxE2kz59oIkgRgAgD6dMsQFBJPIC5PgBI6dR14Rc4LdPE1NSopjtqGx/hGvracJamuPfJYhpLZdsfJotnbl0kINVjVPZ7Keg1PrK09XJ/l4LlehiuZPJ6/8NItTPSbICDdMoK6m/aLCefxLccNHv8ACpSzF4JMTRqU1JCGoeQTn68IjKMn1wTKMorpkz+I3Yr1/wB5cK7e0lRcljYeyVLXHebSwtRCHH7FWWlnP6u/h8DF3Nrgf6J/3uD65bSfxVfueVorF4PJV3YxKnSl5h1P6ie1qK33PD01q7EuB3bq5r1MOzD4ekWnfxa5P0nmV8McS/tk9Q008/VH++DcbLpFUC9CKIHBQykfKZ9jy85yaVawsbcHttPB0FaAK0ANoAYJFABIAoJGNwMEMJg9BtAFlkkCyQQApAKXaO69CsxdlZWbUlGtc9pBuJ3hqJxWCtZpa5vLK6ruLS92pUHjlb9BOi1ku6Ryegj2bPI24hvpXFu+nr/NrOi1q/4/3Ob/APHv/l/YtMBuZh01fNUPecq/wr+pnKWrm+nB2hoq115L7DYFKYtTRUH4VA9bcZXlOUurLMa4x/KsE2SeT2ApAG2ggUAcBBI7LADkkAWSAEJJJCEkECywA5IASkAaacAGSAArBI0iANIghiEEkggkfBAmggAgAaSBryARyQSU4BJzkAMEAMAhaAMWASLBJKsEkggBEAUECgDTACsgDxAAICFAGtAI2gkgqc5JD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6532" y="3902149"/>
            <a:ext cx="2955328" cy="2955328"/>
          </a:xfrm>
          <a:prstGeom prst="rect">
            <a:avLst/>
          </a:prstGeom>
        </p:spPr>
      </p:pic>
      <p:sp>
        <p:nvSpPr>
          <p:cNvPr id="3" name="TextBox 2"/>
          <p:cNvSpPr txBox="1"/>
          <p:nvPr/>
        </p:nvSpPr>
        <p:spPr>
          <a:xfrm>
            <a:off x="5083277" y="4562266"/>
            <a:ext cx="3733800" cy="830997"/>
          </a:xfrm>
          <a:prstGeom prst="rect">
            <a:avLst/>
          </a:prstGeom>
          <a:noFill/>
        </p:spPr>
        <p:txBody>
          <a:bodyPr wrap="square" rtlCol="0">
            <a:spAutoFit/>
          </a:bodyPr>
          <a:lstStyle/>
          <a:p>
            <a:pPr algn="ctr"/>
            <a:r>
              <a:rPr lang="en-US" sz="2400" dirty="0"/>
              <a:t>Residential Assessment Rate </a:t>
            </a:r>
          </a:p>
          <a:p>
            <a:pPr algn="ctr"/>
            <a:r>
              <a:rPr lang="en-US" sz="2400" dirty="0"/>
              <a:t>21% </a:t>
            </a:r>
          </a:p>
        </p:txBody>
      </p:sp>
      <p:graphicFrame>
        <p:nvGraphicFramePr>
          <p:cNvPr id="16" name="Chart 15"/>
          <p:cNvGraphicFramePr>
            <a:graphicFrameLocks/>
          </p:cNvGraphicFramePr>
          <p:nvPr>
            <p:extLst>
              <p:ext uri="{D42A27DB-BD31-4B8C-83A1-F6EECF244321}">
                <p14:modId xmlns:p14="http://schemas.microsoft.com/office/powerpoint/2010/main" val="1754719683"/>
              </p:ext>
            </p:extLst>
          </p:nvPr>
        </p:nvGraphicFramePr>
        <p:xfrm>
          <a:off x="5245510" y="1106546"/>
          <a:ext cx="397469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121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16"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oup 40"/>
          <p:cNvGrpSpPr/>
          <p:nvPr/>
        </p:nvGrpSpPr>
        <p:grpSpPr>
          <a:xfrm rot="21422681">
            <a:off x="4477815" y="1205274"/>
            <a:ext cx="4666185" cy="2720736"/>
            <a:chOff x="5991749" y="1729929"/>
            <a:chExt cx="6221580" cy="2720736"/>
          </a:xfrm>
        </p:grpSpPr>
        <p:grpSp>
          <p:nvGrpSpPr>
            <p:cNvPr id="20" name="Group 19"/>
            <p:cNvGrpSpPr/>
            <p:nvPr/>
          </p:nvGrpSpPr>
          <p:grpSpPr>
            <a:xfrm>
              <a:off x="7663313" y="1914692"/>
              <a:ext cx="4550016" cy="2535973"/>
              <a:chOff x="7725142" y="2098149"/>
              <a:chExt cx="4550016" cy="2535973"/>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0110">
                <a:off x="7725142" y="2098149"/>
                <a:ext cx="2133600" cy="213360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8010">
                <a:off x="9299495" y="2335422"/>
                <a:ext cx="2975663" cy="2298700"/>
              </a:xfrm>
              <a:prstGeom prst="rect">
                <a:avLst/>
              </a:prstGeom>
            </p:spPr>
          </p:pic>
        </p:grpSp>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272">
              <a:off x="5991749" y="1729929"/>
              <a:ext cx="2203374" cy="2203374"/>
            </a:xfrm>
            <a:prstGeom prst="rect">
              <a:avLst/>
            </a:prstGeom>
          </p:spPr>
        </p:pic>
      </p:grpSp>
      <p:sp>
        <p:nvSpPr>
          <p:cNvPr id="5" name="Triangle 4"/>
          <p:cNvSpPr/>
          <p:nvPr/>
        </p:nvSpPr>
        <p:spPr>
          <a:xfrm>
            <a:off x="2856603" y="3368242"/>
            <a:ext cx="2945014" cy="20145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2361" y="823996"/>
            <a:ext cx="1908185" cy="2544246"/>
          </a:xfrm>
          <a:prstGeom prst="rect">
            <a:avLst/>
          </a:prstGeom>
        </p:spPr>
      </p:pic>
      <p:sp>
        <p:nvSpPr>
          <p:cNvPr id="12" name="TextBox 11"/>
          <p:cNvSpPr txBox="1"/>
          <p:nvPr/>
        </p:nvSpPr>
        <p:spPr>
          <a:xfrm>
            <a:off x="550366" y="3989144"/>
            <a:ext cx="2724601" cy="1200329"/>
          </a:xfrm>
          <a:prstGeom prst="rect">
            <a:avLst/>
          </a:prstGeom>
          <a:noFill/>
        </p:spPr>
        <p:txBody>
          <a:bodyPr wrap="square" rtlCol="0">
            <a:spAutoFit/>
          </a:bodyPr>
          <a:lstStyle/>
          <a:p>
            <a:r>
              <a:rPr lang="en-US" sz="2400" dirty="0"/>
              <a:t>Residential Assessed Value</a:t>
            </a:r>
          </a:p>
          <a:p>
            <a:pPr algn="ctr"/>
            <a:r>
              <a:rPr lang="en-US" sz="2400" dirty="0"/>
              <a:t>~45%</a:t>
            </a:r>
          </a:p>
        </p:txBody>
      </p:sp>
      <p:sp>
        <p:nvSpPr>
          <p:cNvPr id="13" name="TextBox 12"/>
          <p:cNvSpPr txBox="1"/>
          <p:nvPr/>
        </p:nvSpPr>
        <p:spPr>
          <a:xfrm>
            <a:off x="5828543" y="4238950"/>
            <a:ext cx="3087895" cy="1200329"/>
          </a:xfrm>
          <a:prstGeom prst="rect">
            <a:avLst/>
          </a:prstGeom>
          <a:noFill/>
        </p:spPr>
        <p:txBody>
          <a:bodyPr wrap="square" rtlCol="0">
            <a:spAutoFit/>
          </a:bodyPr>
          <a:lstStyle/>
          <a:p>
            <a:r>
              <a:rPr lang="en-US" sz="2400" dirty="0"/>
              <a:t>Non-Residential Assessed Value</a:t>
            </a:r>
          </a:p>
          <a:p>
            <a:pPr algn="ctr"/>
            <a:r>
              <a:rPr lang="en-US" sz="2400" dirty="0"/>
              <a:t>~55%</a:t>
            </a:r>
          </a:p>
        </p:txBody>
      </p:sp>
      <p:cxnSp>
        <p:nvCxnSpPr>
          <p:cNvPr id="30" name="Straight Connector 29"/>
          <p:cNvCxnSpPr/>
          <p:nvPr/>
        </p:nvCxnSpPr>
        <p:spPr>
          <a:xfrm>
            <a:off x="296039" y="3547535"/>
            <a:ext cx="8620399" cy="0"/>
          </a:xfrm>
          <a:prstGeom prst="line">
            <a:avLst/>
          </a:prstGeom>
          <a:ln w="42862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32538" y="2361830"/>
            <a:ext cx="1495400" cy="584775"/>
          </a:xfrm>
          <a:prstGeom prst="rect">
            <a:avLst/>
          </a:prstGeom>
          <a:noFill/>
        </p:spPr>
        <p:txBody>
          <a:bodyPr wrap="square" rtlCol="0">
            <a:spAutoFit/>
          </a:bodyPr>
          <a:lstStyle/>
          <a:p>
            <a:r>
              <a:rPr lang="en-US" sz="3200" dirty="0"/>
              <a:t>x 21%</a:t>
            </a:r>
          </a:p>
        </p:txBody>
      </p:sp>
      <p:sp>
        <p:nvSpPr>
          <p:cNvPr id="38" name="TextBox 37"/>
          <p:cNvSpPr txBox="1"/>
          <p:nvPr/>
        </p:nvSpPr>
        <p:spPr>
          <a:xfrm>
            <a:off x="2380413" y="2497674"/>
            <a:ext cx="1108577" cy="369332"/>
          </a:xfrm>
          <a:prstGeom prst="rect">
            <a:avLst/>
          </a:prstGeom>
          <a:noFill/>
        </p:spPr>
        <p:txBody>
          <a:bodyPr wrap="square" rtlCol="0">
            <a:spAutoFit/>
          </a:bodyPr>
          <a:lstStyle/>
          <a:p>
            <a:r>
              <a:rPr lang="en-US" dirty="0"/>
              <a:t>x 7.96%</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2" name="TextBox 1"/>
          <p:cNvSpPr txBox="1"/>
          <p:nvPr/>
        </p:nvSpPr>
        <p:spPr>
          <a:xfrm>
            <a:off x="7127324" y="880712"/>
            <a:ext cx="1603513" cy="523220"/>
          </a:xfrm>
          <a:prstGeom prst="rect">
            <a:avLst/>
          </a:prstGeom>
          <a:noFill/>
        </p:spPr>
        <p:txBody>
          <a:bodyPr wrap="square" rtlCol="0">
            <a:spAutoFit/>
          </a:bodyPr>
          <a:lstStyle/>
          <a:p>
            <a:r>
              <a:rPr lang="en-US" sz="2800" dirty="0"/>
              <a:t>X 29%</a:t>
            </a:r>
          </a:p>
        </p:txBody>
      </p:sp>
    </p:spTree>
    <p:extLst>
      <p:ext uri="{BB962C8B-B14F-4D97-AF65-F5344CB8AC3E}">
        <p14:creationId xmlns:p14="http://schemas.microsoft.com/office/powerpoint/2010/main" val="436583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3000" fill="hold"/>
                                        <p:tgtEl>
                                          <p:spTgt spid="9"/>
                                        </p:tgtEl>
                                      </p:cBhvr>
                                      <p:by x="150000" y="150000"/>
                                    </p:animScale>
                                  </p:childTnLst>
                                </p:cTn>
                              </p:par>
                              <p:par>
                                <p:cTn id="7" presetID="8" presetClass="emph" presetSubtype="0" fill="hold" nodeType="withEffect">
                                  <p:stCondLst>
                                    <p:cond delay="0"/>
                                  </p:stCondLst>
                                  <p:childTnLst>
                                    <p:animRot by="-600000">
                                      <p:cBhvr>
                                        <p:cTn id="8" dur="3000" fill="hold"/>
                                        <p:tgtEl>
                                          <p:spTgt spid="30"/>
                                        </p:tgtEl>
                                        <p:attrNameLst>
                                          <p:attrName>r</p:attrName>
                                        </p:attrNameLst>
                                      </p:cBhvr>
                                    </p:animRot>
                                  </p:childTnLst>
                                </p:cTn>
                              </p:par>
                              <p:par>
                                <p:cTn id="9" presetID="8" presetClass="emph" presetSubtype="0" fill="hold" nodeType="withEffect">
                                  <p:stCondLst>
                                    <p:cond delay="0"/>
                                  </p:stCondLst>
                                  <p:childTnLst>
                                    <p:animRot by="-480000">
                                      <p:cBhvr>
                                        <p:cTn id="10" dur="3000" fill="hold"/>
                                        <p:tgtEl>
                                          <p:spTgt spid="9"/>
                                        </p:tgtEl>
                                        <p:attrNameLst>
                                          <p:attrName>r</p:attrName>
                                        </p:attrNameLst>
                                      </p:cBhvr>
                                    </p:animRot>
                                  </p:childTnLst>
                                </p:cTn>
                              </p:par>
                              <p:par>
                                <p:cTn id="11" presetID="8" presetClass="emph" presetSubtype="0" fill="hold" nodeType="withEffect">
                                  <p:stCondLst>
                                    <p:cond delay="0"/>
                                  </p:stCondLst>
                                  <p:childTnLst>
                                    <p:animRot by="-600000">
                                      <p:cBhvr>
                                        <p:cTn id="12" dur="3000" fill="hold"/>
                                        <p:tgtEl>
                                          <p:spTgt spid="41"/>
                                        </p:tgtEl>
                                        <p:attrNameLst>
                                          <p:attrName>r</p:attrName>
                                        </p:attrNameLst>
                                      </p:cBhvr>
                                    </p:animRot>
                                  </p:childTnLst>
                                </p:cTn>
                              </p:par>
                              <p:par>
                                <p:cTn id="13" presetID="0" presetClass="path" presetSubtype="0" accel="50000" decel="50000" fill="hold" nodeType="withEffect">
                                  <p:stCondLst>
                                    <p:cond delay="0"/>
                                  </p:stCondLst>
                                  <p:childTnLst>
                                    <p:animMotion origin="layout" path="M -0.00143 0.00811 L -0.01497 -0.07685 " pathEditMode="relative" rAng="0" ptsTypes="AA">
                                      <p:cBhvr>
                                        <p:cTn id="14" dur="3000" fill="hold"/>
                                        <p:tgtEl>
                                          <p:spTgt spid="41"/>
                                        </p:tgtEl>
                                        <p:attrNameLst>
                                          <p:attrName>ppt_x</p:attrName>
                                          <p:attrName>ppt_y</p:attrName>
                                        </p:attrNameLst>
                                      </p:cBhvr>
                                      <p:rCtr x="-677" y="-4259"/>
                                    </p:animMotion>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0" nodeType="clickEffect">
                                  <p:stCondLst>
                                    <p:cond delay="0"/>
                                  </p:stCondLst>
                                  <p:childTnLst>
                                    <p:animScale>
                                      <p:cBhvr>
                                        <p:cTn id="18" dur="3000" fill="hold"/>
                                        <p:tgtEl>
                                          <p:spTgt spid="33"/>
                                        </p:tgtEl>
                                      </p:cBhvr>
                                      <p:by x="60000" y="60000"/>
                                    </p:animScale>
                                  </p:childTnLst>
                                </p:cTn>
                              </p:par>
                              <p:par>
                                <p:cTn id="19" presetID="8" presetClass="emph" presetSubtype="0" fill="hold" nodeType="withEffect">
                                  <p:stCondLst>
                                    <p:cond delay="0"/>
                                  </p:stCondLst>
                                  <p:childTnLst>
                                    <p:animRot by="600000">
                                      <p:cBhvr>
                                        <p:cTn id="20" dur="3000" fill="hold"/>
                                        <p:tgtEl>
                                          <p:spTgt spid="30"/>
                                        </p:tgtEl>
                                        <p:attrNameLst>
                                          <p:attrName>r</p:attrName>
                                        </p:attrNameLst>
                                      </p:cBhvr>
                                    </p:animRot>
                                  </p:childTnLst>
                                </p:cTn>
                              </p:par>
                              <p:par>
                                <p:cTn id="21" presetID="8" presetClass="emph" presetSubtype="0" fill="hold" nodeType="withEffect">
                                  <p:stCondLst>
                                    <p:cond delay="0"/>
                                  </p:stCondLst>
                                  <p:childTnLst>
                                    <p:animRot by="600000">
                                      <p:cBhvr>
                                        <p:cTn id="22" dur="3000" fill="hold"/>
                                        <p:tgtEl>
                                          <p:spTgt spid="41"/>
                                        </p:tgtEl>
                                        <p:attrNameLst>
                                          <p:attrName>r</p:attrName>
                                        </p:attrNameLst>
                                      </p:cBhvr>
                                    </p:animRot>
                                  </p:childTnLst>
                                </p:cTn>
                              </p:par>
                              <p:par>
                                <p:cTn id="23" presetID="0" presetClass="path" presetSubtype="0" accel="50000" decel="50000" fill="hold" nodeType="withEffect">
                                  <p:stCondLst>
                                    <p:cond delay="0"/>
                                  </p:stCondLst>
                                  <p:childTnLst>
                                    <p:animMotion origin="layout" path="M -0.01367 -0.07685 L -0.00143 0.00811 " pathEditMode="relative" rAng="0" ptsTypes="AA">
                                      <p:cBhvr>
                                        <p:cTn id="24" dur="3000" fill="hold"/>
                                        <p:tgtEl>
                                          <p:spTgt spid="41"/>
                                        </p:tgtEl>
                                        <p:attrNameLst>
                                          <p:attrName>ppt_x</p:attrName>
                                          <p:attrName>ppt_y</p:attrName>
                                        </p:attrNameLst>
                                      </p:cBhvr>
                                      <p:rCtr x="612" y="4236"/>
                                    </p:animMotion>
                                  </p:childTnLst>
                                </p:cTn>
                              </p:par>
                              <p:par>
                                <p:cTn id="25" presetID="0" presetClass="path" presetSubtype="0" accel="50000" decel="50000" fill="hold" nodeType="withEffect">
                                  <p:stCondLst>
                                    <p:cond delay="0"/>
                                  </p:stCondLst>
                                  <p:childTnLst>
                                    <p:animMotion origin="layout" path="M -1.875E-6 -4.07407E-6 L 0.02214 -0.07314 " pathEditMode="relative" rAng="0" ptsTypes="AA">
                                      <p:cBhvr>
                                        <p:cTn id="26" dur="2000" fill="hold"/>
                                        <p:tgtEl>
                                          <p:spTgt spid="9"/>
                                        </p:tgtEl>
                                        <p:attrNameLst>
                                          <p:attrName>ppt_x</p:attrName>
                                          <p:attrName>ppt_y</p:attrName>
                                        </p:attrNameLst>
                                      </p:cBhvr>
                                      <p:rCtr x="1107" y="-3657"/>
                                    </p:animMotion>
                                  </p:childTnLst>
                                </p:cTn>
                              </p:par>
                              <p:par>
                                <p:cTn id="27" presetID="8" presetClass="emph" presetSubtype="0" fill="hold" nodeType="withEffect">
                                  <p:stCondLst>
                                    <p:cond delay="0"/>
                                  </p:stCondLst>
                                  <p:childTnLst>
                                    <p:animRot by="480000">
                                      <p:cBhvr>
                                        <p:cTn id="28" dur="2000" fill="hold"/>
                                        <p:tgtEl>
                                          <p:spTgt spid="9"/>
                                        </p:tgtEl>
                                        <p:attrNameLst>
                                          <p:attrName>r</p:attrName>
                                        </p:attrNameLst>
                                      </p:cBhvr>
                                    </p:animRot>
                                  </p:childTnLst>
                                </p:cTn>
                              </p:par>
                            </p:childTnLst>
                          </p:cTn>
                        </p:par>
                        <p:par>
                          <p:cTn id="29" fill="hold">
                            <p:stCondLst>
                              <p:cond delay="3000"/>
                            </p:stCondLst>
                            <p:childTnLst>
                              <p:par>
                                <p:cTn id="30" presetID="9" presetClass="exit" presetSubtype="0" fill="hold" grpId="1" nodeType="afterEffect">
                                  <p:stCondLst>
                                    <p:cond delay="0"/>
                                  </p:stCondLst>
                                  <p:childTnLst>
                                    <p:animEffect transition="out" filter="dissolve">
                                      <p:cBhvr>
                                        <p:cTn id="31" dur="500"/>
                                        <p:tgtEl>
                                          <p:spTgt spid="33"/>
                                        </p:tgtEl>
                                      </p:cBhvr>
                                    </p:animEffect>
                                    <p:set>
                                      <p:cBhvr>
                                        <p:cTn id="32" dur="1" fill="hold">
                                          <p:stCondLst>
                                            <p:cond delay="499"/>
                                          </p:stCondLst>
                                        </p:cTn>
                                        <p:tgtEl>
                                          <p:spTgt spid="33"/>
                                        </p:tgtEl>
                                        <p:attrNameLst>
                                          <p:attrName>style.visibility</p:attrName>
                                        </p:attrNameLst>
                                      </p:cBhvr>
                                      <p:to>
                                        <p:strVal val="hidden"/>
                                      </p:to>
                                    </p:set>
                                  </p:childTnLst>
                                </p:cTn>
                              </p:par>
                              <p:par>
                                <p:cTn id="33" presetID="9" presetClass="entr" presetSubtype="0"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dissolve">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3" grpId="1"/>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35366719"/>
              </p:ext>
            </p:extLst>
          </p:nvPr>
        </p:nvGraphicFramePr>
        <p:xfrm>
          <a:off x="4648200" y="501773"/>
          <a:ext cx="4267200" cy="3190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extLst>
              <p:ext uri="{D42A27DB-BD31-4B8C-83A1-F6EECF244321}">
                <p14:modId xmlns:p14="http://schemas.microsoft.com/office/powerpoint/2010/main" val="3774359614"/>
              </p:ext>
            </p:extLst>
          </p:nvPr>
        </p:nvGraphicFramePr>
        <p:xfrm>
          <a:off x="0" y="641570"/>
          <a:ext cx="5086350" cy="349567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p:cNvSpPr txBox="1"/>
          <p:nvPr/>
        </p:nvSpPr>
        <p:spPr>
          <a:xfrm>
            <a:off x="819150" y="152400"/>
            <a:ext cx="2743200" cy="646331"/>
          </a:xfrm>
          <a:prstGeom prst="rect">
            <a:avLst/>
          </a:prstGeom>
          <a:noFill/>
        </p:spPr>
        <p:txBody>
          <a:bodyPr wrap="square" rtlCol="0">
            <a:spAutoFit/>
          </a:bodyPr>
          <a:lstStyle/>
          <a:p>
            <a:r>
              <a:rPr lang="en-US" sz="3600" u="sng" dirty="0">
                <a:solidFill>
                  <a:srgbClr val="35588C"/>
                </a:solidFill>
              </a:rPr>
              <a:t>Early 1980’s</a:t>
            </a:r>
          </a:p>
        </p:txBody>
      </p:sp>
      <p:sp>
        <p:nvSpPr>
          <p:cNvPr id="7" name="TextBox 6"/>
          <p:cNvSpPr txBox="1"/>
          <p:nvPr/>
        </p:nvSpPr>
        <p:spPr>
          <a:xfrm>
            <a:off x="6400800" y="0"/>
            <a:ext cx="1752600" cy="646331"/>
          </a:xfrm>
          <a:prstGeom prst="rect">
            <a:avLst/>
          </a:prstGeom>
          <a:noFill/>
        </p:spPr>
        <p:txBody>
          <a:bodyPr wrap="square" rtlCol="0">
            <a:spAutoFit/>
          </a:bodyPr>
          <a:lstStyle/>
          <a:p>
            <a:r>
              <a:rPr lang="en-US" sz="3600" u="sng" dirty="0">
                <a:solidFill>
                  <a:srgbClr val="7030A0"/>
                </a:solidFill>
              </a:rPr>
              <a:t>Today</a:t>
            </a:r>
          </a:p>
        </p:txBody>
      </p:sp>
      <p:sp>
        <p:nvSpPr>
          <p:cNvPr id="8" name="TextBox 7"/>
          <p:cNvSpPr txBox="1"/>
          <p:nvPr/>
        </p:nvSpPr>
        <p:spPr>
          <a:xfrm>
            <a:off x="3443748" y="1154668"/>
            <a:ext cx="1752600" cy="369332"/>
          </a:xfrm>
          <a:prstGeom prst="rect">
            <a:avLst/>
          </a:prstGeom>
          <a:noFill/>
        </p:spPr>
        <p:txBody>
          <a:bodyPr wrap="square" rtlCol="0">
            <a:spAutoFit/>
          </a:bodyPr>
          <a:lstStyle/>
          <a:p>
            <a:r>
              <a:rPr lang="en-US" dirty="0"/>
              <a:t>Local Share</a:t>
            </a:r>
          </a:p>
        </p:txBody>
      </p:sp>
      <p:sp>
        <p:nvSpPr>
          <p:cNvPr id="9" name="TextBox 8"/>
          <p:cNvSpPr txBox="1"/>
          <p:nvPr/>
        </p:nvSpPr>
        <p:spPr>
          <a:xfrm>
            <a:off x="7745361" y="1031142"/>
            <a:ext cx="1752600" cy="369332"/>
          </a:xfrm>
          <a:prstGeom prst="rect">
            <a:avLst/>
          </a:prstGeom>
          <a:noFill/>
        </p:spPr>
        <p:txBody>
          <a:bodyPr wrap="square" rtlCol="0">
            <a:spAutoFit/>
          </a:bodyPr>
          <a:lstStyle/>
          <a:p>
            <a:r>
              <a:rPr lang="en-US" dirty="0"/>
              <a:t>Local Share</a:t>
            </a:r>
          </a:p>
        </p:txBody>
      </p:sp>
      <p:sp>
        <p:nvSpPr>
          <p:cNvPr id="10" name="TextBox 9"/>
          <p:cNvSpPr txBox="1"/>
          <p:nvPr/>
        </p:nvSpPr>
        <p:spPr>
          <a:xfrm>
            <a:off x="381000" y="2097211"/>
            <a:ext cx="876300" cy="646331"/>
          </a:xfrm>
          <a:prstGeom prst="rect">
            <a:avLst/>
          </a:prstGeom>
          <a:noFill/>
        </p:spPr>
        <p:txBody>
          <a:bodyPr wrap="square" rtlCol="0">
            <a:spAutoFit/>
          </a:bodyPr>
          <a:lstStyle/>
          <a:p>
            <a:r>
              <a:rPr lang="en-US" dirty="0"/>
              <a:t>State </a:t>
            </a:r>
          </a:p>
          <a:p>
            <a:r>
              <a:rPr lang="en-US" dirty="0"/>
              <a:t>Share</a:t>
            </a:r>
          </a:p>
        </p:txBody>
      </p:sp>
      <p:sp>
        <p:nvSpPr>
          <p:cNvPr id="11" name="TextBox 10"/>
          <p:cNvSpPr txBox="1"/>
          <p:nvPr/>
        </p:nvSpPr>
        <p:spPr>
          <a:xfrm>
            <a:off x="5198806" y="2112129"/>
            <a:ext cx="876300" cy="646331"/>
          </a:xfrm>
          <a:prstGeom prst="rect">
            <a:avLst/>
          </a:prstGeom>
          <a:noFill/>
        </p:spPr>
        <p:txBody>
          <a:bodyPr wrap="square" rtlCol="0">
            <a:spAutoFit/>
          </a:bodyPr>
          <a:lstStyle/>
          <a:p>
            <a:r>
              <a:rPr lang="en-US" dirty="0"/>
              <a:t>State </a:t>
            </a:r>
          </a:p>
          <a:p>
            <a:r>
              <a:rPr lang="en-US" dirty="0"/>
              <a:t>Share</a:t>
            </a:r>
          </a:p>
        </p:txBody>
      </p:sp>
      <p:sp>
        <p:nvSpPr>
          <p:cNvPr id="13" name="Content Placeholder 2"/>
          <p:cNvSpPr>
            <a:spLocks noGrp="1"/>
          </p:cNvSpPr>
          <p:nvPr>
            <p:ph idx="1"/>
          </p:nvPr>
        </p:nvSpPr>
        <p:spPr>
          <a:xfrm>
            <a:off x="773674" y="5277591"/>
            <a:ext cx="8370325" cy="1905000"/>
          </a:xfrm>
        </p:spPr>
        <p:txBody>
          <a:bodyPr>
            <a:normAutofit/>
          </a:bodyPr>
          <a:lstStyle/>
          <a:p>
            <a:pPr marL="0" indent="0">
              <a:buNone/>
            </a:pPr>
            <a:r>
              <a:rPr lang="en-US" dirty="0">
                <a:solidFill>
                  <a:srgbClr val="35588C"/>
                </a:solidFill>
              </a:rPr>
              <a:t>	          </a:t>
            </a:r>
            <a:r>
              <a:rPr lang="en-US" sz="2400" u="sng" dirty="0">
                <a:solidFill>
                  <a:srgbClr val="35588C"/>
                </a:solidFill>
              </a:rPr>
              <a:t>Residential Assessment Rate:</a:t>
            </a:r>
            <a:endParaRPr lang="en-US" sz="2400" dirty="0">
              <a:solidFill>
                <a:srgbClr val="35588C"/>
              </a:solidFill>
            </a:endParaRPr>
          </a:p>
          <a:p>
            <a:pPr marL="0" indent="0">
              <a:buNone/>
            </a:pPr>
            <a:r>
              <a:rPr lang="en-US" sz="4700" dirty="0">
                <a:solidFill>
                  <a:srgbClr val="7030A0"/>
                </a:solidFill>
              </a:rPr>
              <a:t>      21%</a:t>
            </a:r>
            <a:r>
              <a:rPr lang="en-US" dirty="0">
                <a:solidFill>
                  <a:srgbClr val="35588C"/>
                </a:solidFill>
              </a:rPr>
              <a:t>                              </a:t>
            </a:r>
            <a:r>
              <a:rPr lang="en-US" sz="4700" dirty="0">
                <a:solidFill>
                  <a:srgbClr val="7030A0"/>
                </a:solidFill>
              </a:rPr>
              <a:t>7.96% </a:t>
            </a:r>
            <a:r>
              <a:rPr lang="en-US" sz="1600" dirty="0">
                <a:solidFill>
                  <a:srgbClr val="7030A0"/>
                </a:solidFill>
              </a:rPr>
              <a:t>(drops to 6.56% this year)</a:t>
            </a:r>
            <a:r>
              <a:rPr lang="en-US" sz="4700" dirty="0">
                <a:solidFill>
                  <a:srgbClr val="7030A0"/>
                </a:solidFill>
              </a:rPr>
              <a:t> </a:t>
            </a:r>
            <a:endParaRPr lang="en-US" dirty="0">
              <a:solidFill>
                <a:srgbClr val="35588C"/>
              </a:solidFill>
            </a:endParaRPr>
          </a:p>
          <a:p>
            <a:pPr marL="0" indent="0">
              <a:buNone/>
            </a:pPr>
            <a:endParaRPr lang="en-US" dirty="0">
              <a:solidFill>
                <a:srgbClr val="35588C"/>
              </a:solidFill>
            </a:endParaRPr>
          </a:p>
          <a:p>
            <a:pPr marL="0" indent="0">
              <a:buNone/>
            </a:pPr>
            <a:endParaRPr lang="en-US"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000" y="3215081"/>
            <a:ext cx="3966129" cy="18549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5600" y="3720570"/>
            <a:ext cx="3886201" cy="1232430"/>
          </a:xfrm>
          <a:prstGeom prst="rect">
            <a:avLst/>
          </a:prstGeom>
        </p:spPr>
      </p:pic>
    </p:spTree>
    <p:extLst>
      <p:ext uri="{BB962C8B-B14F-4D97-AF65-F5344CB8AC3E}">
        <p14:creationId xmlns:p14="http://schemas.microsoft.com/office/powerpoint/2010/main" val="1005010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Drop in Local Effort Means more Comes from GF</a:t>
            </a:r>
          </a:p>
        </p:txBody>
      </p:sp>
      <p:sp>
        <p:nvSpPr>
          <p:cNvPr id="3" name="Content Placeholder 2"/>
          <p:cNvSpPr>
            <a:spLocks noGrp="1"/>
          </p:cNvSpPr>
          <p:nvPr>
            <p:ph idx="1"/>
          </p:nvPr>
        </p:nvSpPr>
        <p:spPr>
          <a:xfrm>
            <a:off x="580895" y="1690689"/>
            <a:ext cx="7886700" cy="4351338"/>
          </a:xfrm>
        </p:spPr>
        <p:txBody>
          <a:bodyPr/>
          <a:lstStyle/>
          <a:p>
            <a:pPr marL="0" indent="0">
              <a:buNone/>
            </a:pPr>
            <a:endParaRPr lang="en-US" dirty="0"/>
          </a:p>
          <a:p>
            <a:pPr marL="0" indent="0">
              <a:buNone/>
            </a:pP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883356958"/>
              </p:ext>
            </p:extLst>
          </p:nvPr>
        </p:nvGraphicFramePr>
        <p:xfrm>
          <a:off x="271741" y="2081719"/>
          <a:ext cx="8462897" cy="41169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12091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397326"/>
            <a:ext cx="8229600" cy="1143000"/>
          </a:xfrm>
        </p:spPr>
        <p:txBody>
          <a:bodyPr>
            <a:normAutofit fontScale="90000"/>
          </a:bodyPr>
          <a:lstStyle/>
          <a:p>
            <a:pPr algn="ctr"/>
            <a:r>
              <a:rPr lang="en-US" dirty="0">
                <a:solidFill>
                  <a:srgbClr val="7030A0"/>
                </a:solidFill>
              </a:rPr>
              <a:t>Businesses Don’t like Gallagher</a:t>
            </a:r>
            <a:br>
              <a:rPr lang="en-US" dirty="0">
                <a:solidFill>
                  <a:srgbClr val="7030A0"/>
                </a:solidFill>
              </a:rPr>
            </a:br>
            <a:endParaRPr lang="en-US" dirty="0">
              <a:solidFill>
                <a:srgbClr val="7030A0"/>
              </a:solidFill>
            </a:endParaRPr>
          </a:p>
        </p:txBody>
      </p:sp>
      <p:sp>
        <p:nvSpPr>
          <p:cNvPr id="4" name="TextBox 3"/>
          <p:cNvSpPr txBox="1"/>
          <p:nvPr/>
        </p:nvSpPr>
        <p:spPr>
          <a:xfrm>
            <a:off x="152400" y="1863438"/>
            <a:ext cx="9220200" cy="461665"/>
          </a:xfrm>
          <a:prstGeom prst="rect">
            <a:avLst/>
          </a:prstGeom>
          <a:noFill/>
        </p:spPr>
        <p:txBody>
          <a:bodyPr wrap="square" rtlCol="0">
            <a:spAutoFit/>
          </a:bodyPr>
          <a:lstStyle/>
          <a:p>
            <a:r>
              <a:rPr lang="en-US" sz="2400" b="1" dirty="0">
                <a:solidFill>
                  <a:srgbClr val="00B050"/>
                </a:solidFill>
              </a:rPr>
              <a:t>  Property Tax </a:t>
            </a:r>
            <a:r>
              <a:rPr lang="en-US" sz="2400" dirty="0"/>
              <a:t>=  Property Value X </a:t>
            </a:r>
            <a:r>
              <a:rPr lang="en-US" sz="2400" b="1" dirty="0">
                <a:solidFill>
                  <a:srgbClr val="35588C"/>
                </a:solidFill>
              </a:rPr>
              <a:t>Assessment Rate </a:t>
            </a:r>
            <a:r>
              <a:rPr lang="en-US" sz="2400" dirty="0">
                <a:solidFill>
                  <a:srgbClr val="35588C"/>
                </a:solidFill>
              </a:rPr>
              <a:t>  </a:t>
            </a:r>
            <a:r>
              <a:rPr lang="en-US" sz="2400" dirty="0"/>
              <a:t>X   </a:t>
            </a:r>
            <a:r>
              <a:rPr lang="en-US" sz="2400" b="1" dirty="0">
                <a:solidFill>
                  <a:srgbClr val="FF0000"/>
                </a:solidFill>
              </a:rPr>
              <a:t>Mill Levy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grpSp>
        <p:nvGrpSpPr>
          <p:cNvPr id="17" name="Group 16"/>
          <p:cNvGrpSpPr/>
          <p:nvPr/>
        </p:nvGrpSpPr>
        <p:grpSpPr>
          <a:xfrm>
            <a:off x="786784" y="2325103"/>
            <a:ext cx="8162122" cy="1444840"/>
            <a:chOff x="786784" y="2325103"/>
            <a:chExt cx="8162122" cy="1444840"/>
          </a:xfrm>
        </p:grpSpPr>
        <p:cxnSp>
          <p:nvCxnSpPr>
            <p:cNvPr id="9" name="Straight Arrow Connector 8"/>
            <p:cNvCxnSpPr/>
            <p:nvPr/>
          </p:nvCxnSpPr>
          <p:spPr>
            <a:xfrm flipV="1">
              <a:off x="2441205" y="2325104"/>
              <a:ext cx="378195" cy="2656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86784" y="2579592"/>
              <a:ext cx="1984005" cy="646331"/>
            </a:xfrm>
            <a:prstGeom prst="rect">
              <a:avLst/>
            </a:prstGeom>
          </p:spPr>
          <p:txBody>
            <a:bodyPr wrap="none">
              <a:spAutoFit/>
            </a:bodyPr>
            <a:lstStyle/>
            <a:p>
              <a:r>
                <a:rPr lang="en-US" dirty="0"/>
                <a:t>determined locally </a:t>
              </a:r>
            </a:p>
            <a:p>
              <a:r>
                <a:rPr lang="en-US" dirty="0"/>
                <a:t>by market value</a:t>
              </a:r>
            </a:p>
          </p:txBody>
        </p:sp>
        <p:cxnSp>
          <p:nvCxnSpPr>
            <p:cNvPr id="12" name="Straight Arrow Connector 11"/>
            <p:cNvCxnSpPr/>
            <p:nvPr/>
          </p:nvCxnSpPr>
          <p:spPr>
            <a:xfrm flipV="1">
              <a:off x="5257800" y="2325103"/>
              <a:ext cx="0" cy="5138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018891" y="2846613"/>
              <a:ext cx="3177870" cy="923330"/>
            </a:xfrm>
            <a:prstGeom prst="rect">
              <a:avLst/>
            </a:prstGeom>
          </p:spPr>
          <p:txBody>
            <a:bodyPr wrap="square">
              <a:spAutoFit/>
            </a:bodyPr>
            <a:lstStyle/>
            <a:p>
              <a:r>
                <a:rPr lang="en-US" dirty="0"/>
                <a:t>set by the state </a:t>
              </a:r>
            </a:p>
            <a:p>
              <a:r>
                <a:rPr lang="en-US" dirty="0"/>
                <a:t>by property  category</a:t>
              </a:r>
            </a:p>
            <a:p>
              <a:r>
                <a:rPr lang="en-US" dirty="0"/>
                <a:t>—e.g. residential, commercial </a:t>
              </a:r>
            </a:p>
          </p:txBody>
        </p:sp>
        <p:cxnSp>
          <p:nvCxnSpPr>
            <p:cNvPr id="15" name="Straight Arrow Connector 14"/>
            <p:cNvCxnSpPr/>
            <p:nvPr/>
          </p:nvCxnSpPr>
          <p:spPr>
            <a:xfrm flipH="1" flipV="1">
              <a:off x="7620000" y="2325104"/>
              <a:ext cx="228600" cy="5138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140269" y="2838951"/>
              <a:ext cx="1808637" cy="646331"/>
            </a:xfrm>
            <a:prstGeom prst="rect">
              <a:avLst/>
            </a:prstGeom>
          </p:spPr>
          <p:txBody>
            <a:bodyPr wrap="none">
              <a:spAutoFit/>
            </a:bodyPr>
            <a:lstStyle/>
            <a:p>
              <a:r>
                <a:rPr lang="en-US" dirty="0"/>
                <a:t>established at </a:t>
              </a:r>
            </a:p>
            <a:p>
              <a:r>
                <a:rPr lang="en-US" dirty="0"/>
                <a:t>local district level</a:t>
              </a:r>
            </a:p>
          </p:txBody>
        </p:sp>
      </p:grpSp>
      <p:sp>
        <p:nvSpPr>
          <p:cNvPr id="3" name="TextBox 2"/>
          <p:cNvSpPr txBox="1"/>
          <p:nvPr/>
        </p:nvSpPr>
        <p:spPr>
          <a:xfrm>
            <a:off x="2269471" y="4710274"/>
            <a:ext cx="2466776" cy="830997"/>
          </a:xfrm>
          <a:prstGeom prst="rect">
            <a:avLst/>
          </a:prstGeom>
          <a:noFill/>
        </p:spPr>
        <p:txBody>
          <a:bodyPr wrap="square" rtlCol="0">
            <a:spAutoFit/>
          </a:bodyPr>
          <a:lstStyle/>
          <a:p>
            <a:r>
              <a:rPr lang="en-US" sz="1400" dirty="0"/>
              <a:t>   </a:t>
            </a:r>
            <a:r>
              <a:rPr lang="en-US" sz="2400" dirty="0"/>
              <a:t> </a:t>
            </a:r>
            <a:r>
              <a:rPr lang="en-US" sz="4800" dirty="0"/>
              <a:t>X </a:t>
            </a:r>
            <a:r>
              <a:rPr lang="en-US" sz="3200" b="1" dirty="0">
                <a:solidFill>
                  <a:srgbClr val="35588C"/>
                </a:solidFill>
              </a:rPr>
              <a:t>29%</a:t>
            </a:r>
            <a:endParaRPr lang="en-US" sz="3200" dirty="0"/>
          </a:p>
        </p:txBody>
      </p:sp>
      <p:sp>
        <p:nvSpPr>
          <p:cNvPr id="6" name="AutoShape 2" descr="Image result for hous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ous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hous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TextBox 18"/>
          <p:cNvSpPr txBox="1"/>
          <p:nvPr/>
        </p:nvSpPr>
        <p:spPr>
          <a:xfrm>
            <a:off x="629835" y="5531081"/>
            <a:ext cx="1856389" cy="461665"/>
          </a:xfrm>
          <a:prstGeom prst="rect">
            <a:avLst/>
          </a:prstGeom>
          <a:noFill/>
        </p:spPr>
        <p:txBody>
          <a:bodyPr wrap="square" rtlCol="0">
            <a:spAutoFit/>
          </a:bodyPr>
          <a:lstStyle/>
          <a:p>
            <a:r>
              <a:rPr lang="en-US" sz="2400" dirty="0"/>
              <a:t>$350,000</a:t>
            </a:r>
          </a:p>
        </p:txBody>
      </p:sp>
      <p:sp>
        <p:nvSpPr>
          <p:cNvPr id="21" name="TextBox 20"/>
          <p:cNvSpPr txBox="1"/>
          <p:nvPr/>
        </p:nvSpPr>
        <p:spPr>
          <a:xfrm>
            <a:off x="3541644" y="4881965"/>
            <a:ext cx="2819400" cy="584775"/>
          </a:xfrm>
          <a:prstGeom prst="rect">
            <a:avLst/>
          </a:prstGeom>
          <a:noFill/>
        </p:spPr>
        <p:txBody>
          <a:bodyPr wrap="square" rtlCol="0">
            <a:spAutoFit/>
          </a:bodyPr>
          <a:lstStyle/>
          <a:p>
            <a:r>
              <a:rPr lang="en-US" sz="1400" dirty="0"/>
              <a:t>    </a:t>
            </a:r>
            <a:r>
              <a:rPr lang="en-US" sz="3200" dirty="0"/>
              <a:t>= $101,500  </a:t>
            </a:r>
          </a:p>
        </p:txBody>
      </p:sp>
      <p:sp>
        <p:nvSpPr>
          <p:cNvPr id="22" name="TextBox 21"/>
          <p:cNvSpPr txBox="1"/>
          <p:nvPr/>
        </p:nvSpPr>
        <p:spPr>
          <a:xfrm>
            <a:off x="5522844" y="4771830"/>
            <a:ext cx="3886200" cy="769441"/>
          </a:xfrm>
          <a:prstGeom prst="rect">
            <a:avLst/>
          </a:prstGeom>
          <a:noFill/>
        </p:spPr>
        <p:txBody>
          <a:bodyPr wrap="square" rtlCol="0">
            <a:spAutoFit/>
          </a:bodyPr>
          <a:lstStyle/>
          <a:p>
            <a:r>
              <a:rPr lang="en-US" sz="1400" dirty="0"/>
              <a:t>   </a:t>
            </a:r>
            <a:r>
              <a:rPr lang="en-US" sz="4400" dirty="0"/>
              <a:t>X</a:t>
            </a:r>
            <a:r>
              <a:rPr lang="en-US" sz="3200" dirty="0"/>
              <a:t>  </a:t>
            </a:r>
            <a:r>
              <a:rPr lang="en-US" sz="3200" dirty="0" smtClean="0"/>
              <a:t>95 </a:t>
            </a:r>
            <a:r>
              <a:rPr lang="en-US" sz="3200" dirty="0"/>
              <a:t>mills = </a:t>
            </a:r>
            <a:r>
              <a:rPr lang="en-US" sz="3200" b="1" dirty="0" smtClean="0">
                <a:solidFill>
                  <a:srgbClr val="00B050"/>
                </a:solidFill>
              </a:rPr>
              <a:t>$9,643</a:t>
            </a:r>
            <a:endParaRPr lang="en-US" sz="3200" b="1" dirty="0">
              <a:solidFill>
                <a:srgbClr val="00B050"/>
              </a:solidFill>
            </a:endParaRPr>
          </a:p>
        </p:txBody>
      </p:sp>
      <p:pic>
        <p:nvPicPr>
          <p:cNvPr id="1026" name="Picture 2" descr="Image result for shop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75" y="3652477"/>
            <a:ext cx="1809096" cy="1809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1222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1232243"/>
              </p:ext>
            </p:extLst>
          </p:nvPr>
        </p:nvGraphicFramePr>
        <p:xfrm>
          <a:off x="362484" y="2057400"/>
          <a:ext cx="2362200" cy="2667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09714" y="2743202"/>
            <a:ext cx="1524000" cy="830997"/>
          </a:xfrm>
          <a:prstGeom prst="rect">
            <a:avLst/>
          </a:prstGeom>
          <a:noFill/>
        </p:spPr>
        <p:txBody>
          <a:bodyPr wrap="square" rtlCol="0">
            <a:spAutoFit/>
          </a:bodyPr>
          <a:lstStyle/>
          <a:p>
            <a:pPr algn="ctr"/>
            <a:r>
              <a:rPr lang="en-US" sz="2400" dirty="0">
                <a:solidFill>
                  <a:schemeClr val="bg1"/>
                </a:solidFill>
                <a:latin typeface="Tw Cen MT" panose="020B0602020104020603" pitchFamily="34" charset="0"/>
              </a:rPr>
              <a:t>Residential 75%</a:t>
            </a:r>
          </a:p>
        </p:txBody>
      </p:sp>
      <p:sp>
        <p:nvSpPr>
          <p:cNvPr id="6" name="TextBox 5"/>
          <p:cNvSpPr txBox="1"/>
          <p:nvPr/>
        </p:nvSpPr>
        <p:spPr>
          <a:xfrm>
            <a:off x="1657884" y="3598493"/>
            <a:ext cx="2075916" cy="738664"/>
          </a:xfrm>
          <a:prstGeom prst="rect">
            <a:avLst/>
          </a:prstGeom>
          <a:noFill/>
        </p:spPr>
        <p:txBody>
          <a:bodyPr wrap="square" rtlCol="0">
            <a:spAutoFit/>
          </a:bodyPr>
          <a:lstStyle/>
          <a:p>
            <a:r>
              <a:rPr lang="en-US" sz="2200" dirty="0">
                <a:solidFill>
                  <a:schemeClr val="tx1">
                    <a:lumMod val="65000"/>
                    <a:lumOff val="35000"/>
                  </a:schemeClr>
                </a:solidFill>
                <a:latin typeface="Tw Cen MT" panose="020B0602020104020603" pitchFamily="34" charset="0"/>
              </a:rPr>
              <a:t>Nonresidential </a:t>
            </a:r>
            <a:r>
              <a:rPr lang="en-US" sz="2000" dirty="0">
                <a:solidFill>
                  <a:schemeClr val="tx1">
                    <a:lumMod val="65000"/>
                    <a:lumOff val="35000"/>
                  </a:schemeClr>
                </a:solidFill>
                <a:latin typeface="Tw Cen MT" panose="020B0602020104020603" pitchFamily="34" charset="0"/>
              </a:rPr>
              <a:t>25%</a:t>
            </a:r>
          </a:p>
        </p:txBody>
      </p:sp>
      <p:sp>
        <p:nvSpPr>
          <p:cNvPr id="7" name="TextBox 6"/>
          <p:cNvSpPr txBox="1"/>
          <p:nvPr/>
        </p:nvSpPr>
        <p:spPr>
          <a:xfrm>
            <a:off x="404323" y="4799153"/>
            <a:ext cx="2507122" cy="523220"/>
          </a:xfrm>
          <a:prstGeom prst="rect">
            <a:avLst/>
          </a:prstGeom>
          <a:noFill/>
        </p:spPr>
        <p:txBody>
          <a:bodyPr wrap="square" rtlCol="0">
            <a:spAutoFit/>
          </a:bodyPr>
          <a:lstStyle/>
          <a:p>
            <a:pPr algn="ctr"/>
            <a:r>
              <a:rPr lang="en-US" sz="2800" dirty="0">
                <a:latin typeface="Tw Cen MT" panose="020B0602020104020603" pitchFamily="34" charset="0"/>
              </a:rPr>
              <a:t>Market Value</a:t>
            </a:r>
            <a:endParaRPr lang="en-US" sz="3200" dirty="0">
              <a:latin typeface="Tw Cen MT" panose="020B0602020104020603" pitchFamily="34" charset="0"/>
            </a:endParaRPr>
          </a:p>
        </p:txBody>
      </p:sp>
      <p:sp>
        <p:nvSpPr>
          <p:cNvPr id="21" name="TextBox 20"/>
          <p:cNvSpPr txBox="1"/>
          <p:nvPr/>
        </p:nvSpPr>
        <p:spPr>
          <a:xfrm>
            <a:off x="6201575" y="4860156"/>
            <a:ext cx="2507122" cy="523220"/>
          </a:xfrm>
          <a:prstGeom prst="rect">
            <a:avLst/>
          </a:prstGeom>
          <a:noFill/>
        </p:spPr>
        <p:txBody>
          <a:bodyPr wrap="square" rtlCol="0">
            <a:spAutoFit/>
          </a:bodyPr>
          <a:lstStyle/>
          <a:p>
            <a:pPr algn="ctr"/>
            <a:r>
              <a:rPr lang="en-US" sz="2800" dirty="0">
                <a:latin typeface="Tw Cen MT" panose="020B0602020104020603" pitchFamily="34" charset="0"/>
              </a:rPr>
              <a:t>Target Share</a:t>
            </a:r>
          </a:p>
        </p:txBody>
      </p:sp>
      <p:sp>
        <p:nvSpPr>
          <p:cNvPr id="80" name="Not Equal 79"/>
          <p:cNvSpPr/>
          <p:nvPr/>
        </p:nvSpPr>
        <p:spPr>
          <a:xfrm>
            <a:off x="3886200" y="2895600"/>
            <a:ext cx="1447800" cy="990600"/>
          </a:xfrm>
          <a:prstGeom prst="mathNotEqual">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38" name="Chart 137"/>
          <p:cNvGraphicFramePr>
            <a:graphicFrameLocks/>
          </p:cNvGraphicFramePr>
          <p:nvPr>
            <p:extLst>
              <p:ext uri="{D42A27DB-BD31-4B8C-83A1-F6EECF244321}">
                <p14:modId xmlns:p14="http://schemas.microsoft.com/office/powerpoint/2010/main" val="2974813815"/>
              </p:ext>
            </p:extLst>
          </p:nvPr>
        </p:nvGraphicFramePr>
        <p:xfrm>
          <a:off x="6245020" y="2192394"/>
          <a:ext cx="2321287" cy="2404962"/>
        </p:xfrm>
        <a:graphic>
          <a:graphicData uri="http://schemas.openxmlformats.org/drawingml/2006/chart">
            <c:chart xmlns:c="http://schemas.openxmlformats.org/drawingml/2006/chart" xmlns:r="http://schemas.openxmlformats.org/officeDocument/2006/relationships" r:id="rId3"/>
          </a:graphicData>
        </a:graphic>
      </p:graphicFrame>
      <p:sp>
        <p:nvSpPr>
          <p:cNvPr id="139" name="TextBox 138"/>
          <p:cNvSpPr txBox="1"/>
          <p:nvPr/>
        </p:nvSpPr>
        <p:spPr>
          <a:xfrm>
            <a:off x="6477000" y="3601971"/>
            <a:ext cx="2075916" cy="830997"/>
          </a:xfrm>
          <a:prstGeom prst="rect">
            <a:avLst/>
          </a:prstGeom>
          <a:noFill/>
        </p:spPr>
        <p:txBody>
          <a:bodyPr wrap="square" rtlCol="0">
            <a:spAutoFit/>
          </a:bodyPr>
          <a:lstStyle/>
          <a:p>
            <a:pPr algn="ctr"/>
            <a:r>
              <a:rPr lang="en-US" sz="2400" dirty="0">
                <a:solidFill>
                  <a:schemeClr val="tx1">
                    <a:lumMod val="65000"/>
                    <a:lumOff val="35000"/>
                  </a:schemeClr>
                </a:solidFill>
                <a:latin typeface="Tw Cen MT" panose="020B0602020104020603" pitchFamily="34" charset="0"/>
              </a:rPr>
              <a:t>Nonresidential 55%</a:t>
            </a:r>
          </a:p>
        </p:txBody>
      </p:sp>
      <p:sp>
        <p:nvSpPr>
          <p:cNvPr id="140" name="TextBox 139"/>
          <p:cNvSpPr txBox="1"/>
          <p:nvPr/>
        </p:nvSpPr>
        <p:spPr>
          <a:xfrm>
            <a:off x="6693136" y="2895600"/>
            <a:ext cx="1524000" cy="646331"/>
          </a:xfrm>
          <a:prstGeom prst="rect">
            <a:avLst/>
          </a:prstGeom>
          <a:noFill/>
        </p:spPr>
        <p:txBody>
          <a:bodyPr wrap="square" rtlCol="0">
            <a:spAutoFit/>
          </a:bodyPr>
          <a:lstStyle/>
          <a:p>
            <a:pPr algn="ctr"/>
            <a:r>
              <a:rPr lang="en-US" dirty="0">
                <a:solidFill>
                  <a:schemeClr val="bg1"/>
                </a:solidFill>
                <a:latin typeface="Tw Cen MT" panose="020B0602020104020603" pitchFamily="34" charset="0"/>
              </a:rPr>
              <a:t>Residential 45%</a:t>
            </a:r>
          </a:p>
        </p:txBody>
      </p:sp>
      <p:sp>
        <p:nvSpPr>
          <p:cNvPr id="75" name="Rectangle 74"/>
          <p:cNvSpPr/>
          <p:nvPr/>
        </p:nvSpPr>
        <p:spPr>
          <a:xfrm>
            <a:off x="1283494" y="399408"/>
            <a:ext cx="6634765" cy="1077218"/>
          </a:xfrm>
          <a:prstGeom prst="rect">
            <a:avLst/>
          </a:prstGeom>
        </p:spPr>
        <p:txBody>
          <a:bodyPr wrap="none">
            <a:spAutoFit/>
          </a:bodyPr>
          <a:lstStyle/>
          <a:p>
            <a:r>
              <a:rPr lang="en-US" sz="3200" dirty="0">
                <a:solidFill>
                  <a:srgbClr val="0070C0"/>
                </a:solidFill>
              </a:rPr>
              <a:t>Market Value Today is 75% Residential </a:t>
            </a:r>
          </a:p>
          <a:p>
            <a:r>
              <a:rPr lang="en-US" sz="3200" dirty="0">
                <a:solidFill>
                  <a:srgbClr val="0070C0"/>
                </a:solidFill>
              </a:rPr>
              <a:t>which well exceeds the target of 45%</a:t>
            </a:r>
            <a:endParaRPr lang="en-US" sz="32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2422" y="6172200"/>
            <a:ext cx="1431428" cy="558740"/>
          </a:xfrm>
          <a:prstGeom prst="rect">
            <a:avLst/>
          </a:prstGeom>
        </p:spPr>
      </p:pic>
    </p:spTree>
    <p:extLst>
      <p:ext uri="{BB962C8B-B14F-4D97-AF65-F5344CB8AC3E}">
        <p14:creationId xmlns:p14="http://schemas.microsoft.com/office/powerpoint/2010/main" val="35896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0177" y="519654"/>
            <a:ext cx="6241774" cy="1323439"/>
          </a:xfrm>
          <a:prstGeom prst="rect">
            <a:avLst/>
          </a:prstGeom>
          <a:noFill/>
        </p:spPr>
        <p:txBody>
          <a:bodyPr wrap="square" rtlCol="0">
            <a:spAutoFit/>
          </a:bodyPr>
          <a:lstStyle/>
          <a:p>
            <a:r>
              <a:rPr lang="en-US" sz="4000" dirty="0">
                <a:solidFill>
                  <a:srgbClr val="7030A0"/>
                </a:solidFill>
              </a:rPr>
              <a:t>Increase tax the special state sales tax on marijuana</a:t>
            </a:r>
          </a:p>
        </p:txBody>
      </p:sp>
      <p:sp>
        <p:nvSpPr>
          <p:cNvPr id="3" name="TextBox 2"/>
          <p:cNvSpPr txBox="1"/>
          <p:nvPr/>
        </p:nvSpPr>
        <p:spPr>
          <a:xfrm>
            <a:off x="1082026" y="2470826"/>
            <a:ext cx="6498076" cy="2677656"/>
          </a:xfrm>
          <a:prstGeom prst="rect">
            <a:avLst/>
          </a:prstGeom>
          <a:noFill/>
        </p:spPr>
        <p:txBody>
          <a:bodyPr wrap="square" rtlCol="0">
            <a:spAutoFit/>
          </a:bodyPr>
          <a:lstStyle/>
          <a:p>
            <a:r>
              <a:rPr lang="en-US" sz="2800" dirty="0"/>
              <a:t>The special state sales tax rate is supposed to be 8% this  year.  Voters approved that the rate could go as high as 15%.  </a:t>
            </a:r>
          </a:p>
          <a:p>
            <a:endParaRPr lang="en-US" sz="2800" dirty="0"/>
          </a:p>
          <a:p>
            <a:r>
              <a:rPr lang="en-US" sz="2800" dirty="0"/>
              <a:t>Raising it to 12% would generate an additional $42 million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Tree>
    <p:extLst>
      <p:ext uri="{BB962C8B-B14F-4D97-AF65-F5344CB8AC3E}">
        <p14:creationId xmlns:p14="http://schemas.microsoft.com/office/powerpoint/2010/main" val="185042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dirty="0">
                <a:solidFill>
                  <a:srgbClr val="35588C"/>
                </a:solidFill>
              </a:rPr>
              <a:t>Reduce: </a:t>
            </a:r>
            <a:r>
              <a:rPr lang="en-US" dirty="0">
                <a:solidFill>
                  <a:srgbClr val="7030A0"/>
                </a:solidFill>
              </a:rPr>
              <a:t>Senior Homestead Exemption</a:t>
            </a:r>
          </a:p>
        </p:txBody>
      </p:sp>
      <p:sp>
        <p:nvSpPr>
          <p:cNvPr id="3" name="Content Placeholder 2"/>
          <p:cNvSpPr>
            <a:spLocks noGrp="1"/>
          </p:cNvSpPr>
          <p:nvPr>
            <p:ph idx="1"/>
          </p:nvPr>
        </p:nvSpPr>
        <p:spPr>
          <a:xfrm>
            <a:off x="533400" y="1143000"/>
            <a:ext cx="8229600" cy="5029200"/>
          </a:xfrm>
        </p:spPr>
        <p:txBody>
          <a:bodyPr>
            <a:normAutofit fontScale="92500" lnSpcReduction="20000"/>
          </a:bodyPr>
          <a:lstStyle/>
          <a:p>
            <a:r>
              <a:rPr lang="en-US" dirty="0"/>
              <a:t>Constitutionally created tax credit for seniors who are 65 or older, and who have lived in their home for at least 10 years.</a:t>
            </a:r>
          </a:p>
          <a:p>
            <a:endParaRPr lang="en-US" dirty="0"/>
          </a:p>
          <a:p>
            <a:r>
              <a:rPr lang="en-US" dirty="0"/>
              <a:t>Exemption is 50% of the first $200,000 of actual value</a:t>
            </a:r>
          </a:p>
          <a:p>
            <a:endParaRPr lang="en-US" dirty="0"/>
          </a:p>
          <a:p>
            <a:r>
              <a:rPr lang="en-US" dirty="0"/>
              <a:t>The Legislature has the power to change the size of the credit</a:t>
            </a:r>
          </a:p>
          <a:p>
            <a:pPr lvl="1"/>
            <a:r>
              <a:rPr lang="en-US" dirty="0"/>
              <a:t>In 2010 and 2011, the General Assembly effectively eliminated the credit, by reducing to zero the value exemption from taxation</a:t>
            </a:r>
          </a:p>
          <a:p>
            <a:pPr marL="457200" lvl="1" indent="0">
              <a:buNone/>
            </a:pPr>
            <a:endParaRPr lang="en-US" dirty="0"/>
          </a:p>
          <a:p>
            <a:r>
              <a:rPr lang="en-US" dirty="0"/>
              <a:t>Cost in 2017: </a:t>
            </a:r>
            <a:r>
              <a:rPr lang="en-US" dirty="0">
                <a:solidFill>
                  <a:srgbClr val="35588C"/>
                </a:solidFill>
              </a:rPr>
              <a:t>$144.6 million </a:t>
            </a:r>
            <a:r>
              <a:rPr lang="en-US" dirty="0"/>
              <a:t>(Leg. Council)</a:t>
            </a:r>
          </a:p>
          <a:p>
            <a:r>
              <a:rPr lang="en-US" dirty="0"/>
              <a:t>Cost in 2002: </a:t>
            </a:r>
            <a:r>
              <a:rPr lang="en-US" dirty="0">
                <a:solidFill>
                  <a:srgbClr val="7030A0"/>
                </a:solidFill>
              </a:rPr>
              <a:t>$61.5 million </a:t>
            </a:r>
            <a:r>
              <a:rPr lang="en-US" dirty="0"/>
              <a:t>(Leg. Council)</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Tree>
    <p:extLst>
      <p:ext uri="{BB962C8B-B14F-4D97-AF65-F5344CB8AC3E}">
        <p14:creationId xmlns:p14="http://schemas.microsoft.com/office/powerpoint/2010/main" val="2333763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3" name="TextBox 2"/>
          <p:cNvSpPr txBox="1"/>
          <p:nvPr/>
        </p:nvSpPr>
        <p:spPr>
          <a:xfrm>
            <a:off x="2074532" y="2631870"/>
            <a:ext cx="2466776" cy="830997"/>
          </a:xfrm>
          <a:prstGeom prst="rect">
            <a:avLst/>
          </a:prstGeom>
          <a:noFill/>
        </p:spPr>
        <p:txBody>
          <a:bodyPr wrap="square" rtlCol="0">
            <a:spAutoFit/>
          </a:bodyPr>
          <a:lstStyle/>
          <a:p>
            <a:r>
              <a:rPr lang="en-US" sz="1400" dirty="0"/>
              <a:t>   </a:t>
            </a:r>
            <a:r>
              <a:rPr lang="en-US" sz="2400" dirty="0"/>
              <a:t> </a:t>
            </a:r>
            <a:r>
              <a:rPr lang="en-US" sz="4800" dirty="0"/>
              <a:t>X </a:t>
            </a:r>
            <a:r>
              <a:rPr lang="en-US" sz="3200" b="1" dirty="0">
                <a:solidFill>
                  <a:srgbClr val="35588C"/>
                </a:solidFill>
              </a:rPr>
              <a:t>7.96%</a:t>
            </a:r>
            <a:endParaRPr lang="en-US" sz="3200" dirty="0"/>
          </a:p>
        </p:txBody>
      </p:sp>
      <p:sp>
        <p:nvSpPr>
          <p:cNvPr id="6" name="AutoShape 2" descr="Image result for house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house ic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6" descr="Image result for house ic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s://openclipart.org/image/2400px/svg_to_png/220760/143432779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 y="1524000"/>
            <a:ext cx="2008806" cy="17677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60375" y="3394906"/>
            <a:ext cx="1856389" cy="461665"/>
          </a:xfrm>
          <a:prstGeom prst="rect">
            <a:avLst/>
          </a:prstGeom>
          <a:noFill/>
        </p:spPr>
        <p:txBody>
          <a:bodyPr wrap="square" rtlCol="0">
            <a:spAutoFit/>
          </a:bodyPr>
          <a:lstStyle/>
          <a:p>
            <a:r>
              <a:rPr lang="en-US" sz="2400" dirty="0"/>
              <a:t>$350,000</a:t>
            </a:r>
          </a:p>
        </p:txBody>
      </p:sp>
      <p:sp>
        <p:nvSpPr>
          <p:cNvPr id="21" name="TextBox 20"/>
          <p:cNvSpPr txBox="1"/>
          <p:nvPr/>
        </p:nvSpPr>
        <p:spPr>
          <a:xfrm>
            <a:off x="3733800" y="2818597"/>
            <a:ext cx="2819400" cy="584775"/>
          </a:xfrm>
          <a:prstGeom prst="rect">
            <a:avLst/>
          </a:prstGeom>
          <a:noFill/>
        </p:spPr>
        <p:txBody>
          <a:bodyPr wrap="square" rtlCol="0">
            <a:spAutoFit/>
          </a:bodyPr>
          <a:lstStyle/>
          <a:p>
            <a:r>
              <a:rPr lang="en-US" sz="1400" dirty="0"/>
              <a:t>    </a:t>
            </a:r>
            <a:r>
              <a:rPr lang="en-US" sz="3200" dirty="0"/>
              <a:t>= $27,860  </a:t>
            </a:r>
          </a:p>
        </p:txBody>
      </p:sp>
      <p:sp>
        <p:nvSpPr>
          <p:cNvPr id="22" name="TextBox 21"/>
          <p:cNvSpPr txBox="1"/>
          <p:nvPr/>
        </p:nvSpPr>
        <p:spPr>
          <a:xfrm>
            <a:off x="5596467" y="2659559"/>
            <a:ext cx="3886200" cy="769441"/>
          </a:xfrm>
          <a:prstGeom prst="rect">
            <a:avLst/>
          </a:prstGeom>
          <a:noFill/>
        </p:spPr>
        <p:txBody>
          <a:bodyPr wrap="square" rtlCol="0">
            <a:spAutoFit/>
          </a:bodyPr>
          <a:lstStyle/>
          <a:p>
            <a:r>
              <a:rPr lang="en-US" sz="1400" dirty="0"/>
              <a:t>   </a:t>
            </a:r>
            <a:r>
              <a:rPr lang="en-US" sz="4400" dirty="0"/>
              <a:t>X</a:t>
            </a:r>
            <a:r>
              <a:rPr lang="en-US" sz="3200" dirty="0"/>
              <a:t>  </a:t>
            </a:r>
            <a:r>
              <a:rPr lang="en-US" sz="3200" dirty="0" smtClean="0"/>
              <a:t>95 </a:t>
            </a:r>
            <a:r>
              <a:rPr lang="en-US" sz="3200" dirty="0"/>
              <a:t>mills = </a:t>
            </a:r>
            <a:r>
              <a:rPr lang="en-US" sz="3200" b="1" dirty="0">
                <a:solidFill>
                  <a:srgbClr val="00B050"/>
                </a:solidFill>
              </a:rPr>
              <a:t>$</a:t>
            </a:r>
            <a:r>
              <a:rPr lang="en-US" sz="3200" b="1" dirty="0" smtClean="0">
                <a:solidFill>
                  <a:srgbClr val="00B050"/>
                </a:solidFill>
              </a:rPr>
              <a:t>2647</a:t>
            </a:r>
            <a:endParaRPr lang="en-US" sz="3200" b="1" dirty="0">
              <a:solidFill>
                <a:srgbClr val="00B050"/>
              </a:solidFill>
            </a:endParaRPr>
          </a:p>
        </p:txBody>
      </p:sp>
      <p:sp>
        <p:nvSpPr>
          <p:cNvPr id="23" name="Title 1"/>
          <p:cNvSpPr txBox="1">
            <a:spLocks/>
          </p:cNvSpPr>
          <p:nvPr/>
        </p:nvSpPr>
        <p:spPr>
          <a:xfrm>
            <a:off x="460375" y="18097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723A77"/>
                </a:solidFill>
              </a:rPr>
              <a:t>Homestead Exemption Example</a:t>
            </a:r>
          </a:p>
        </p:txBody>
      </p:sp>
      <p:sp>
        <p:nvSpPr>
          <p:cNvPr id="14" name="TextBox 13"/>
          <p:cNvSpPr txBox="1"/>
          <p:nvPr/>
        </p:nvSpPr>
        <p:spPr>
          <a:xfrm>
            <a:off x="384389" y="3770706"/>
            <a:ext cx="1856389" cy="461665"/>
          </a:xfrm>
          <a:prstGeom prst="rect">
            <a:avLst/>
          </a:prstGeom>
          <a:noFill/>
        </p:spPr>
        <p:txBody>
          <a:bodyPr wrap="square" rtlCol="0">
            <a:spAutoFit/>
          </a:bodyPr>
          <a:lstStyle/>
          <a:p>
            <a:r>
              <a:rPr lang="en-US" sz="2400" dirty="0">
                <a:solidFill>
                  <a:srgbClr val="FF0000"/>
                </a:solidFill>
              </a:rPr>
              <a:t>-$100,000</a:t>
            </a:r>
          </a:p>
        </p:txBody>
      </p:sp>
      <p:grpSp>
        <p:nvGrpSpPr>
          <p:cNvPr id="18" name="Group 17"/>
          <p:cNvGrpSpPr/>
          <p:nvPr/>
        </p:nvGrpSpPr>
        <p:grpSpPr>
          <a:xfrm>
            <a:off x="557294" y="4169909"/>
            <a:ext cx="8925373" cy="892552"/>
            <a:chOff x="384390" y="4698311"/>
            <a:chExt cx="8925373" cy="892552"/>
          </a:xfrm>
        </p:grpSpPr>
        <p:sp>
          <p:nvSpPr>
            <p:cNvPr id="24" name="TextBox 23"/>
            <p:cNvSpPr txBox="1"/>
            <p:nvPr/>
          </p:nvSpPr>
          <p:spPr>
            <a:xfrm>
              <a:off x="384390" y="4944533"/>
              <a:ext cx="1856389" cy="461665"/>
            </a:xfrm>
            <a:prstGeom prst="rect">
              <a:avLst/>
            </a:prstGeom>
            <a:noFill/>
          </p:spPr>
          <p:txBody>
            <a:bodyPr wrap="square" rtlCol="0">
              <a:spAutoFit/>
            </a:bodyPr>
            <a:lstStyle/>
            <a:p>
              <a:r>
                <a:rPr lang="en-US" sz="2400" dirty="0"/>
                <a:t>$250,000</a:t>
              </a:r>
            </a:p>
          </p:txBody>
        </p:sp>
        <p:sp>
          <p:nvSpPr>
            <p:cNvPr id="25" name="TextBox 24"/>
            <p:cNvSpPr txBox="1"/>
            <p:nvPr/>
          </p:nvSpPr>
          <p:spPr>
            <a:xfrm>
              <a:off x="1752600" y="4759866"/>
              <a:ext cx="2466776" cy="830997"/>
            </a:xfrm>
            <a:prstGeom prst="rect">
              <a:avLst/>
            </a:prstGeom>
            <a:noFill/>
          </p:spPr>
          <p:txBody>
            <a:bodyPr wrap="square" rtlCol="0">
              <a:spAutoFit/>
            </a:bodyPr>
            <a:lstStyle/>
            <a:p>
              <a:r>
                <a:rPr lang="en-US" sz="1400" dirty="0"/>
                <a:t>   </a:t>
              </a:r>
              <a:r>
                <a:rPr lang="en-US" sz="2400" dirty="0"/>
                <a:t> </a:t>
              </a:r>
              <a:r>
                <a:rPr lang="en-US" sz="4800" dirty="0"/>
                <a:t>X </a:t>
              </a:r>
              <a:r>
                <a:rPr lang="en-US" sz="3200" b="1" dirty="0">
                  <a:solidFill>
                    <a:srgbClr val="35588C"/>
                  </a:solidFill>
                </a:rPr>
                <a:t>7.96%</a:t>
              </a:r>
              <a:endParaRPr lang="en-US" sz="3200" dirty="0"/>
            </a:p>
          </p:txBody>
        </p:sp>
        <p:sp>
          <p:nvSpPr>
            <p:cNvPr id="26" name="TextBox 25"/>
            <p:cNvSpPr txBox="1"/>
            <p:nvPr/>
          </p:nvSpPr>
          <p:spPr>
            <a:xfrm>
              <a:off x="3581400" y="4882977"/>
              <a:ext cx="2819400" cy="584775"/>
            </a:xfrm>
            <a:prstGeom prst="rect">
              <a:avLst/>
            </a:prstGeom>
            <a:noFill/>
          </p:spPr>
          <p:txBody>
            <a:bodyPr wrap="square" rtlCol="0">
              <a:spAutoFit/>
            </a:bodyPr>
            <a:lstStyle/>
            <a:p>
              <a:r>
                <a:rPr lang="en-US" sz="1400" dirty="0"/>
                <a:t>    </a:t>
              </a:r>
              <a:r>
                <a:rPr lang="en-US" sz="3200" dirty="0"/>
                <a:t>= $19,900  </a:t>
              </a:r>
            </a:p>
          </p:txBody>
        </p:sp>
        <p:sp>
          <p:nvSpPr>
            <p:cNvPr id="27" name="TextBox 26"/>
            <p:cNvSpPr txBox="1"/>
            <p:nvPr/>
          </p:nvSpPr>
          <p:spPr>
            <a:xfrm>
              <a:off x="5423563" y="4698311"/>
              <a:ext cx="3886200" cy="769441"/>
            </a:xfrm>
            <a:prstGeom prst="rect">
              <a:avLst/>
            </a:prstGeom>
            <a:noFill/>
          </p:spPr>
          <p:txBody>
            <a:bodyPr wrap="square" rtlCol="0">
              <a:spAutoFit/>
            </a:bodyPr>
            <a:lstStyle/>
            <a:p>
              <a:r>
                <a:rPr lang="en-US" sz="1400" dirty="0"/>
                <a:t>   </a:t>
              </a:r>
              <a:r>
                <a:rPr lang="en-US" sz="4400" dirty="0"/>
                <a:t>X</a:t>
              </a:r>
              <a:r>
                <a:rPr lang="en-US" sz="3200" dirty="0"/>
                <a:t>  </a:t>
              </a:r>
              <a:r>
                <a:rPr lang="en-US" sz="3200" dirty="0" smtClean="0"/>
                <a:t>95 </a:t>
              </a:r>
              <a:r>
                <a:rPr lang="en-US" sz="3200" dirty="0"/>
                <a:t>mills = </a:t>
              </a:r>
              <a:r>
                <a:rPr lang="en-US" sz="3200" b="1" dirty="0">
                  <a:solidFill>
                    <a:srgbClr val="00B050"/>
                  </a:solidFill>
                </a:rPr>
                <a:t>$</a:t>
              </a:r>
              <a:r>
                <a:rPr lang="en-US" sz="3200" b="1" dirty="0" smtClean="0">
                  <a:solidFill>
                    <a:srgbClr val="00B050"/>
                  </a:solidFill>
                </a:rPr>
                <a:t>1891</a:t>
              </a:r>
              <a:endParaRPr lang="en-US" sz="3200" b="1" dirty="0">
                <a:solidFill>
                  <a:srgbClr val="00B050"/>
                </a:solidFill>
              </a:endParaRPr>
            </a:p>
          </p:txBody>
        </p:sp>
      </p:grpSp>
      <p:sp>
        <p:nvSpPr>
          <p:cNvPr id="20" name="TextBox 19"/>
          <p:cNvSpPr txBox="1"/>
          <p:nvPr/>
        </p:nvSpPr>
        <p:spPr>
          <a:xfrm>
            <a:off x="5852022" y="5381598"/>
            <a:ext cx="3063377" cy="523220"/>
          </a:xfrm>
          <a:prstGeom prst="rect">
            <a:avLst/>
          </a:prstGeom>
          <a:noFill/>
        </p:spPr>
        <p:txBody>
          <a:bodyPr wrap="square" rtlCol="0">
            <a:spAutoFit/>
          </a:bodyPr>
          <a:lstStyle/>
          <a:p>
            <a:r>
              <a:rPr lang="en-US" sz="2800" b="1" dirty="0">
                <a:solidFill>
                  <a:srgbClr val="FF0000"/>
                </a:solidFill>
              </a:rPr>
              <a:t>State pays       $</a:t>
            </a:r>
            <a:r>
              <a:rPr lang="en-US" sz="2800" b="1" dirty="0" smtClean="0">
                <a:solidFill>
                  <a:srgbClr val="FF0000"/>
                </a:solidFill>
              </a:rPr>
              <a:t>756</a:t>
            </a:r>
            <a:endParaRPr lang="en-US" sz="2800" b="1" dirty="0">
              <a:solidFill>
                <a:srgbClr val="FF0000"/>
              </a:solidFill>
            </a:endParaRPr>
          </a:p>
        </p:txBody>
      </p:sp>
      <p:sp>
        <p:nvSpPr>
          <p:cNvPr id="2" name="TextBox 1"/>
          <p:cNvSpPr txBox="1"/>
          <p:nvPr/>
        </p:nvSpPr>
        <p:spPr>
          <a:xfrm>
            <a:off x="274611" y="6374861"/>
            <a:ext cx="4084305" cy="369332"/>
          </a:xfrm>
          <a:prstGeom prst="rect">
            <a:avLst/>
          </a:prstGeom>
          <a:noFill/>
        </p:spPr>
        <p:txBody>
          <a:bodyPr wrap="square" rtlCol="0">
            <a:spAutoFit/>
          </a:bodyPr>
          <a:lstStyle/>
          <a:p>
            <a:r>
              <a:rPr lang="en-US" dirty="0" smtClean="0"/>
              <a:t>95 </a:t>
            </a:r>
            <a:r>
              <a:rPr lang="en-US" dirty="0"/>
              <a:t>mills is average in </a:t>
            </a:r>
            <a:r>
              <a:rPr lang="en-US" dirty="0" smtClean="0"/>
              <a:t>Jefferson County</a:t>
            </a:r>
            <a:endParaRPr lang="en-US" dirty="0"/>
          </a:p>
        </p:txBody>
      </p:sp>
    </p:spTree>
    <p:extLst>
      <p:ext uri="{BB962C8B-B14F-4D97-AF65-F5344CB8AC3E}">
        <p14:creationId xmlns:p14="http://schemas.microsoft.com/office/powerpoint/2010/main" val="209133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8197"/>
            <a:ext cx="8686800" cy="1143000"/>
          </a:xfrm>
        </p:spPr>
        <p:txBody>
          <a:bodyPr>
            <a:noAutofit/>
          </a:bodyPr>
          <a:lstStyle/>
          <a:p>
            <a:pPr algn="ctr"/>
            <a:r>
              <a:rPr lang="en-US" sz="3500" dirty="0">
                <a:solidFill>
                  <a:srgbClr val="7030A0"/>
                </a:solidFill>
                <a:latin typeface="+mn-lt"/>
                <a:cs typeface="Aharoni" panose="02010803020104030203" pitchFamily="2" charset="-79"/>
              </a:rPr>
              <a:t>Three basic pots of money in the State budget</a:t>
            </a:r>
          </a:p>
        </p:txBody>
      </p:sp>
      <p:sp>
        <p:nvSpPr>
          <p:cNvPr id="8" name="Content Placeholder 7"/>
          <p:cNvSpPr>
            <a:spLocks noGrp="1"/>
          </p:cNvSpPr>
          <p:nvPr>
            <p:ph idx="1"/>
          </p:nvPr>
        </p:nvSpPr>
        <p:spPr>
          <a:xfrm>
            <a:off x="2057400" y="1371600"/>
            <a:ext cx="5257800" cy="533399"/>
          </a:xfrm>
        </p:spPr>
        <p:txBody>
          <a:bodyPr>
            <a:normAutofit fontScale="85000" lnSpcReduction="10000"/>
          </a:bodyPr>
          <a:lstStyle/>
          <a:p>
            <a:pPr marL="0" indent="0" algn="ctr">
              <a:buNone/>
            </a:pPr>
            <a:r>
              <a:rPr lang="en-US" dirty="0"/>
              <a:t>$27.1 billion total budget in FY2016-17</a:t>
            </a:r>
          </a:p>
        </p:txBody>
      </p:sp>
      <p:graphicFrame>
        <p:nvGraphicFramePr>
          <p:cNvPr id="9" name="Chart 8"/>
          <p:cNvGraphicFramePr>
            <a:graphicFrameLocks/>
          </p:cNvGraphicFramePr>
          <p:nvPr>
            <p:extLst>
              <p:ext uri="{D42A27DB-BD31-4B8C-83A1-F6EECF244321}">
                <p14:modId xmlns:p14="http://schemas.microsoft.com/office/powerpoint/2010/main" val="3285572464"/>
              </p:ext>
            </p:extLst>
          </p:nvPr>
        </p:nvGraphicFramePr>
        <p:xfrm>
          <a:off x="685800" y="1905000"/>
          <a:ext cx="7831428" cy="467830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1531307" y="5964198"/>
            <a:ext cx="1338169" cy="369332"/>
          </a:xfrm>
          <a:prstGeom prst="rect">
            <a:avLst/>
          </a:prstGeom>
        </p:spPr>
        <p:txBody>
          <a:bodyPr wrap="square">
            <a:spAutoFit/>
          </a:bodyPr>
          <a:lstStyle/>
          <a:p>
            <a:r>
              <a:rPr lang="en-US" dirty="0">
                <a:solidFill>
                  <a:schemeClr val="bg1">
                    <a:lumMod val="50000"/>
                  </a:schemeClr>
                </a:solidFill>
              </a:rPr>
              <a:t>$7.5 billion</a:t>
            </a:r>
          </a:p>
        </p:txBody>
      </p:sp>
      <p:cxnSp>
        <p:nvCxnSpPr>
          <p:cNvPr id="12" name="Straight Arrow Connector 11"/>
          <p:cNvCxnSpPr/>
          <p:nvPr/>
        </p:nvCxnSpPr>
        <p:spPr>
          <a:xfrm>
            <a:off x="3163330" y="2899720"/>
            <a:ext cx="308919" cy="247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6096000" y="4780005"/>
            <a:ext cx="668199" cy="1935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3" name="TextBox 2"/>
          <p:cNvSpPr txBox="1"/>
          <p:nvPr/>
        </p:nvSpPr>
        <p:spPr>
          <a:xfrm>
            <a:off x="152400" y="6493250"/>
            <a:ext cx="4724400" cy="261610"/>
          </a:xfrm>
          <a:prstGeom prst="rect">
            <a:avLst/>
          </a:prstGeom>
          <a:noFill/>
        </p:spPr>
        <p:txBody>
          <a:bodyPr wrap="square" rtlCol="0">
            <a:spAutoFit/>
          </a:bodyPr>
          <a:lstStyle/>
          <a:p>
            <a:r>
              <a:rPr lang="en-US" sz="1100" i="1" dirty="0">
                <a:solidFill>
                  <a:schemeClr val="bg1">
                    <a:lumMod val="50000"/>
                  </a:schemeClr>
                </a:solidFill>
              </a:rPr>
              <a:t>Total budget includes $1.5 billion  “</a:t>
            </a:r>
            <a:r>
              <a:rPr lang="en-US" sz="1100" i="1" dirty="0" err="1">
                <a:solidFill>
                  <a:schemeClr val="bg1">
                    <a:lumMod val="50000"/>
                  </a:schemeClr>
                </a:solidFill>
              </a:rPr>
              <a:t>reappropriated</a:t>
            </a:r>
            <a:r>
              <a:rPr lang="en-US" sz="1100" i="1" dirty="0">
                <a:solidFill>
                  <a:schemeClr val="bg1">
                    <a:lumMod val="50000"/>
                  </a:schemeClr>
                </a:solidFill>
              </a:rPr>
              <a:t> funds”</a:t>
            </a:r>
          </a:p>
        </p:txBody>
      </p:sp>
    </p:spTree>
    <p:extLst>
      <p:ext uri="{BB962C8B-B14F-4D97-AF65-F5344CB8AC3E}">
        <p14:creationId xmlns:p14="http://schemas.microsoft.com/office/powerpoint/2010/main" val="18256489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7030A0"/>
                </a:solidFill>
              </a:rPr>
              <a:t>                     Questions?</a:t>
            </a:r>
          </a:p>
        </p:txBody>
      </p:sp>
      <p:sp>
        <p:nvSpPr>
          <p:cNvPr id="3" name="Content Placeholder 2"/>
          <p:cNvSpPr>
            <a:spLocks noGrp="1"/>
          </p:cNvSpPr>
          <p:nvPr>
            <p:ph idx="1"/>
          </p:nvPr>
        </p:nvSpPr>
        <p:spPr>
          <a:xfrm>
            <a:off x="533400" y="1066800"/>
            <a:ext cx="8229600" cy="4525963"/>
          </a:xfrm>
        </p:spPr>
        <p:txBody>
          <a:bodyPr/>
          <a:lstStyle/>
          <a:p>
            <a:pPr marL="0" indent="0">
              <a:buNone/>
            </a:pPr>
            <a:r>
              <a:rPr lang="en-US" dirty="0"/>
              <a:t> </a:t>
            </a:r>
          </a:p>
          <a:p>
            <a:pPr marL="0" indent="0" algn="ctr">
              <a:buNone/>
            </a:pPr>
            <a:r>
              <a:rPr lang="en-US" sz="2400" dirty="0"/>
              <a:t>Colorado Fiscal Institute</a:t>
            </a:r>
          </a:p>
          <a:p>
            <a:pPr marL="0" indent="0" algn="ctr">
              <a:buNone/>
            </a:pPr>
            <a:r>
              <a:rPr lang="en-US" sz="2400" dirty="0"/>
              <a:t>720-379-3019  </a:t>
            </a:r>
          </a:p>
          <a:p>
            <a:pPr marL="0" indent="0" algn="ctr">
              <a:buNone/>
            </a:pPr>
            <a:r>
              <a:rPr lang="en-US" sz="2400" dirty="0"/>
              <a:t>www.coloradofiscal.org </a:t>
            </a:r>
          </a:p>
          <a:p>
            <a:pPr marL="0" indent="0" algn="ctr">
              <a:buNone/>
            </a:pPr>
            <a:r>
              <a:rPr lang="en-US" sz="2400" dirty="0">
                <a:solidFill>
                  <a:srgbClr val="35588C"/>
                </a:solidFill>
                <a:hlinkClick r:id="rId3"/>
              </a:rPr>
              <a:t>Hoover@Coloradofiscal.org</a:t>
            </a:r>
            <a:endParaRPr lang="en-US" sz="2400" dirty="0">
              <a:solidFill>
                <a:srgbClr val="35588C"/>
              </a:solidFill>
            </a:endParaRPr>
          </a:p>
          <a:p>
            <a:pPr marL="0" indent="0" algn="ctr">
              <a:buNone/>
            </a:pPr>
            <a:endParaRPr lang="en-US" sz="2400" dirty="0">
              <a:solidFill>
                <a:srgbClr val="35588C"/>
              </a:solidFill>
            </a:endParaRPr>
          </a:p>
          <a:p>
            <a:pPr marL="0" indent="0" algn="ctr">
              <a:buNone/>
            </a:pPr>
            <a:endParaRPr lang="en-US" dirty="0"/>
          </a:p>
          <a:p>
            <a:pPr marL="0" indent="0" algn="ctr">
              <a:buNone/>
            </a:pP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pic>
        <p:nvPicPr>
          <p:cNvPr id="2050" name="Picture 2" descr="https://ci.sanger.ca.us/Cheryl%20S/like_us_on_facebook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4953000"/>
            <a:ext cx="2894012" cy="11026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12713" y="3810000"/>
            <a:ext cx="4038600" cy="769441"/>
          </a:xfrm>
          <a:prstGeom prst="rect">
            <a:avLst/>
          </a:prstGeom>
          <a:noFill/>
        </p:spPr>
        <p:txBody>
          <a:bodyPr wrap="square" rtlCol="0">
            <a:spAutoFit/>
          </a:bodyPr>
          <a:lstStyle/>
          <a:p>
            <a:r>
              <a:rPr lang="en-US" sz="4400" dirty="0">
                <a:solidFill>
                  <a:srgbClr val="7030A0"/>
                </a:solidFill>
              </a:rPr>
              <a:t>Get Involved:</a:t>
            </a:r>
          </a:p>
        </p:txBody>
      </p:sp>
      <p:sp>
        <p:nvSpPr>
          <p:cNvPr id="6" name="TextBox 5"/>
          <p:cNvSpPr txBox="1"/>
          <p:nvPr/>
        </p:nvSpPr>
        <p:spPr>
          <a:xfrm>
            <a:off x="4572000" y="4800600"/>
            <a:ext cx="4267200" cy="1077218"/>
          </a:xfrm>
          <a:prstGeom prst="rect">
            <a:avLst/>
          </a:prstGeom>
          <a:noFill/>
        </p:spPr>
        <p:txBody>
          <a:bodyPr wrap="square" rtlCol="0">
            <a:spAutoFit/>
          </a:bodyPr>
          <a:lstStyle/>
          <a:p>
            <a:r>
              <a:rPr lang="en-US" sz="3200" dirty="0">
                <a:solidFill>
                  <a:srgbClr val="35588C"/>
                </a:solidFill>
              </a:rPr>
              <a:t>Let us be a resource</a:t>
            </a:r>
            <a:endParaRPr lang="en-US" sz="2800" dirty="0">
              <a:solidFill>
                <a:srgbClr val="35588C"/>
              </a:solidFill>
            </a:endParaRPr>
          </a:p>
          <a:p>
            <a:r>
              <a:rPr lang="en-US" sz="3200" dirty="0">
                <a:solidFill>
                  <a:srgbClr val="35588C"/>
                </a:solidFill>
              </a:rPr>
              <a:t>Join Our Email list</a:t>
            </a:r>
          </a:p>
        </p:txBody>
      </p:sp>
    </p:spTree>
    <p:extLst>
      <p:ext uri="{BB962C8B-B14F-4D97-AF65-F5344CB8AC3E}">
        <p14:creationId xmlns:p14="http://schemas.microsoft.com/office/powerpoint/2010/main" val="2076727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a:solidFill>
                  <a:srgbClr val="7030A0"/>
                </a:solidFill>
                <a:latin typeface="+mn-lt"/>
                <a:cs typeface="Aharoni" panose="02010803020104030203" pitchFamily="2" charset="-79"/>
              </a:rPr>
              <a:t>General Fund Revenue Sources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graphicFrame>
        <p:nvGraphicFramePr>
          <p:cNvPr id="6" name="Chart 5"/>
          <p:cNvGraphicFramePr>
            <a:graphicFrameLocks/>
          </p:cNvGraphicFramePr>
          <p:nvPr>
            <p:extLst>
              <p:ext uri="{D42A27DB-BD31-4B8C-83A1-F6EECF244321}">
                <p14:modId xmlns:p14="http://schemas.microsoft.com/office/powerpoint/2010/main" val="2589227677"/>
              </p:ext>
            </p:extLst>
          </p:nvPr>
        </p:nvGraphicFramePr>
        <p:xfrm>
          <a:off x="1306315" y="1828800"/>
          <a:ext cx="6807200" cy="408432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180897" y="1991709"/>
            <a:ext cx="1524000" cy="1015663"/>
          </a:xfrm>
          <a:prstGeom prst="rect">
            <a:avLst/>
          </a:prstGeom>
          <a:noFill/>
        </p:spPr>
        <p:txBody>
          <a:bodyPr wrap="square" rtlCol="0">
            <a:spAutoFit/>
          </a:bodyPr>
          <a:lstStyle/>
          <a:p>
            <a:r>
              <a:rPr lang="en-US" sz="2000" b="1" dirty="0"/>
              <a:t>Sales, use, and excise taxes</a:t>
            </a:r>
          </a:p>
        </p:txBody>
      </p:sp>
      <p:sp>
        <p:nvSpPr>
          <p:cNvPr id="8" name="TextBox 7"/>
          <p:cNvSpPr txBox="1"/>
          <p:nvPr/>
        </p:nvSpPr>
        <p:spPr>
          <a:xfrm>
            <a:off x="6248400" y="2133600"/>
            <a:ext cx="1524000" cy="1015663"/>
          </a:xfrm>
          <a:prstGeom prst="rect">
            <a:avLst/>
          </a:prstGeom>
          <a:noFill/>
        </p:spPr>
        <p:txBody>
          <a:bodyPr wrap="square" rtlCol="0">
            <a:spAutoFit/>
          </a:bodyPr>
          <a:lstStyle/>
          <a:p>
            <a:r>
              <a:rPr lang="en-US" sz="2000" b="1" dirty="0"/>
              <a:t>Individual Income Taxes</a:t>
            </a:r>
          </a:p>
        </p:txBody>
      </p:sp>
      <p:sp>
        <p:nvSpPr>
          <p:cNvPr id="9" name="TextBox 8"/>
          <p:cNvSpPr txBox="1"/>
          <p:nvPr/>
        </p:nvSpPr>
        <p:spPr>
          <a:xfrm>
            <a:off x="2362200" y="5100937"/>
            <a:ext cx="1524000" cy="1323439"/>
          </a:xfrm>
          <a:prstGeom prst="rect">
            <a:avLst/>
          </a:prstGeom>
          <a:noFill/>
        </p:spPr>
        <p:txBody>
          <a:bodyPr wrap="square" rtlCol="0">
            <a:spAutoFit/>
          </a:bodyPr>
          <a:lstStyle/>
          <a:p>
            <a:r>
              <a:rPr lang="en-US" sz="2000" b="1" dirty="0"/>
              <a:t>Corporate Income Taxes</a:t>
            </a:r>
          </a:p>
          <a:p>
            <a:endParaRPr lang="en-US" sz="2000" b="1" dirty="0"/>
          </a:p>
        </p:txBody>
      </p:sp>
      <p:sp>
        <p:nvSpPr>
          <p:cNvPr id="10" name="TextBox 9"/>
          <p:cNvSpPr txBox="1"/>
          <p:nvPr/>
        </p:nvSpPr>
        <p:spPr>
          <a:xfrm>
            <a:off x="1340069" y="4108862"/>
            <a:ext cx="1022131" cy="707886"/>
          </a:xfrm>
          <a:prstGeom prst="rect">
            <a:avLst/>
          </a:prstGeom>
          <a:noFill/>
        </p:spPr>
        <p:txBody>
          <a:bodyPr wrap="square" rtlCol="0">
            <a:spAutoFit/>
          </a:bodyPr>
          <a:lstStyle/>
          <a:p>
            <a:r>
              <a:rPr lang="en-US" sz="2000" b="1" dirty="0"/>
              <a:t>Other Sources</a:t>
            </a:r>
          </a:p>
        </p:txBody>
      </p:sp>
      <p:sp>
        <p:nvSpPr>
          <p:cNvPr id="4" name="TextBox 3"/>
          <p:cNvSpPr txBox="1"/>
          <p:nvPr/>
        </p:nvSpPr>
        <p:spPr>
          <a:xfrm>
            <a:off x="120869" y="6453941"/>
            <a:ext cx="2438400" cy="276999"/>
          </a:xfrm>
          <a:prstGeom prst="rect">
            <a:avLst/>
          </a:prstGeom>
          <a:noFill/>
        </p:spPr>
        <p:txBody>
          <a:bodyPr wrap="square" rtlCol="0">
            <a:spAutoFit/>
          </a:bodyPr>
          <a:lstStyle/>
          <a:p>
            <a:r>
              <a:rPr lang="en-US" sz="1200" i="1" dirty="0">
                <a:solidFill>
                  <a:schemeClr val="bg1">
                    <a:lumMod val="50000"/>
                  </a:schemeClr>
                </a:solidFill>
              </a:rPr>
              <a:t>FY2016-17  $10.5 billion</a:t>
            </a:r>
          </a:p>
        </p:txBody>
      </p:sp>
    </p:spTree>
    <p:extLst>
      <p:ext uri="{BB962C8B-B14F-4D97-AF65-F5344CB8AC3E}">
        <p14:creationId xmlns:p14="http://schemas.microsoft.com/office/powerpoint/2010/main" val="3170741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766"/>
            <a:ext cx="7886700" cy="942814"/>
          </a:xfrm>
        </p:spPr>
        <p:txBody>
          <a:bodyPr>
            <a:normAutofit/>
          </a:bodyPr>
          <a:lstStyle/>
          <a:p>
            <a:pPr algn="ctr"/>
            <a:r>
              <a:rPr lang="en-US" sz="3600" dirty="0">
                <a:solidFill>
                  <a:srgbClr val="7030A0"/>
                </a:solidFill>
                <a:latin typeface="+mn-lt"/>
                <a:cs typeface="Aharoni" panose="02010803020104030203" pitchFamily="2" charset="-79"/>
              </a:rPr>
              <a:t>What does the money buy? </a:t>
            </a:r>
            <a:endParaRPr lang="en-US" sz="3600" dirty="0">
              <a:solidFill>
                <a:srgbClr val="FF0000"/>
              </a:solidFill>
              <a:latin typeface="+mn-lt"/>
              <a:cs typeface="Aharoni" panose="02010803020104030203" pitchFamily="2" charset="-79"/>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9" name="Content Placeholder 2"/>
          <p:cNvSpPr txBox="1">
            <a:spLocks/>
          </p:cNvSpPr>
          <p:nvPr/>
        </p:nvSpPr>
        <p:spPr>
          <a:xfrm>
            <a:off x="5580757" y="5025737"/>
            <a:ext cx="3563243"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35588C"/>
                </a:solidFill>
              </a:rPr>
              <a:t>49</a:t>
            </a:r>
            <a:r>
              <a:rPr lang="en-US" sz="2400" b="1" baseline="30000" dirty="0">
                <a:solidFill>
                  <a:srgbClr val="35588C"/>
                </a:solidFill>
              </a:rPr>
              <a:t>th</a:t>
            </a:r>
            <a:r>
              <a:rPr lang="en-US" sz="2400" b="1" dirty="0">
                <a:solidFill>
                  <a:srgbClr val="35588C"/>
                </a:solidFill>
              </a:rPr>
              <a:t> </a:t>
            </a:r>
            <a:r>
              <a:rPr lang="en-US" sz="2000" dirty="0"/>
              <a:t>in size of state government</a:t>
            </a:r>
          </a:p>
          <a:p>
            <a:pPr marL="0" indent="0">
              <a:buFont typeface="Arial" panose="020B0604020202020204" pitchFamily="34" charset="0"/>
              <a:buNone/>
            </a:pPr>
            <a:r>
              <a:rPr lang="en-US" sz="2400" b="1" dirty="0">
                <a:solidFill>
                  <a:srgbClr val="35588C"/>
                </a:solidFill>
              </a:rPr>
              <a:t>45</a:t>
            </a:r>
            <a:r>
              <a:rPr lang="en-US" sz="2400" b="1" baseline="30000" dirty="0">
                <a:solidFill>
                  <a:srgbClr val="35588C"/>
                </a:solidFill>
              </a:rPr>
              <a:t>th</a:t>
            </a:r>
            <a:r>
              <a:rPr lang="en-US" sz="2400" dirty="0"/>
              <a:t> </a:t>
            </a:r>
            <a:r>
              <a:rPr lang="en-US" sz="1800" dirty="0"/>
              <a:t>in state taxes</a:t>
            </a:r>
            <a:endParaRPr lang="en-US" dirty="0"/>
          </a:p>
        </p:txBody>
      </p:sp>
      <p:sp>
        <p:nvSpPr>
          <p:cNvPr id="10" name="TextBox 9"/>
          <p:cNvSpPr txBox="1"/>
          <p:nvPr/>
        </p:nvSpPr>
        <p:spPr>
          <a:xfrm>
            <a:off x="2628" y="6023054"/>
            <a:ext cx="4265522" cy="707886"/>
          </a:xfrm>
          <a:prstGeom prst="rect">
            <a:avLst/>
          </a:prstGeom>
          <a:noFill/>
        </p:spPr>
        <p:txBody>
          <a:bodyPr wrap="square" rtlCol="0">
            <a:spAutoFit/>
          </a:bodyPr>
          <a:lstStyle/>
          <a:p>
            <a:r>
              <a:rPr lang="en-US" sz="2000" dirty="0">
                <a:solidFill>
                  <a:srgbClr val="35588C"/>
                </a:solidFill>
              </a:rPr>
              <a:t>FY2016-17 </a:t>
            </a:r>
          </a:p>
          <a:p>
            <a:r>
              <a:rPr lang="en-US" sz="2000" dirty="0">
                <a:solidFill>
                  <a:srgbClr val="35588C"/>
                </a:solidFill>
              </a:rPr>
              <a:t>Colorado General Fund $10 billion </a:t>
            </a:r>
          </a:p>
        </p:txBody>
      </p:sp>
      <p:graphicFrame>
        <p:nvGraphicFramePr>
          <p:cNvPr id="7" name="Chart 6"/>
          <p:cNvGraphicFramePr>
            <a:graphicFrameLocks/>
          </p:cNvGraphicFramePr>
          <p:nvPr>
            <p:extLst>
              <p:ext uri="{D42A27DB-BD31-4B8C-83A1-F6EECF244321}">
                <p14:modId xmlns:p14="http://schemas.microsoft.com/office/powerpoint/2010/main" val="3450293714"/>
              </p:ext>
            </p:extLst>
          </p:nvPr>
        </p:nvGraphicFramePr>
        <p:xfrm>
          <a:off x="0" y="867889"/>
          <a:ext cx="7993385" cy="546095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260770" y="2819400"/>
            <a:ext cx="990600" cy="369332"/>
          </a:xfrm>
          <a:prstGeom prst="rect">
            <a:avLst/>
          </a:prstGeom>
          <a:noFill/>
        </p:spPr>
        <p:txBody>
          <a:bodyPr wrap="square" rtlCol="0">
            <a:spAutoFit/>
          </a:bodyPr>
          <a:lstStyle/>
          <a:p>
            <a:r>
              <a:rPr lang="en-US" b="1" dirty="0"/>
              <a:t>Schools</a:t>
            </a:r>
          </a:p>
        </p:txBody>
      </p:sp>
      <p:sp>
        <p:nvSpPr>
          <p:cNvPr id="11" name="TextBox 10"/>
          <p:cNvSpPr txBox="1"/>
          <p:nvPr/>
        </p:nvSpPr>
        <p:spPr>
          <a:xfrm>
            <a:off x="724786" y="4419599"/>
            <a:ext cx="1066800" cy="646331"/>
          </a:xfrm>
          <a:prstGeom prst="rect">
            <a:avLst/>
          </a:prstGeom>
          <a:noFill/>
        </p:spPr>
        <p:txBody>
          <a:bodyPr wrap="square" rtlCol="0">
            <a:spAutoFit/>
          </a:bodyPr>
          <a:lstStyle/>
          <a:p>
            <a:r>
              <a:rPr lang="en-US" b="1" dirty="0"/>
              <a:t>Public Safety</a:t>
            </a:r>
          </a:p>
        </p:txBody>
      </p:sp>
      <p:sp>
        <p:nvSpPr>
          <p:cNvPr id="13" name="TextBox 12"/>
          <p:cNvSpPr txBox="1"/>
          <p:nvPr/>
        </p:nvSpPr>
        <p:spPr>
          <a:xfrm>
            <a:off x="724786" y="3173151"/>
            <a:ext cx="990600" cy="369332"/>
          </a:xfrm>
          <a:prstGeom prst="rect">
            <a:avLst/>
          </a:prstGeom>
          <a:noFill/>
        </p:spPr>
        <p:txBody>
          <a:bodyPr wrap="square" rtlCol="0">
            <a:spAutoFit/>
          </a:bodyPr>
          <a:lstStyle/>
          <a:p>
            <a:r>
              <a:rPr lang="en-US" b="1" dirty="0"/>
              <a:t>Colleges</a:t>
            </a:r>
          </a:p>
        </p:txBody>
      </p:sp>
      <p:sp>
        <p:nvSpPr>
          <p:cNvPr id="14" name="TextBox 13"/>
          <p:cNvSpPr txBox="1"/>
          <p:nvPr/>
        </p:nvSpPr>
        <p:spPr>
          <a:xfrm>
            <a:off x="1024488" y="1676400"/>
            <a:ext cx="1332614" cy="646331"/>
          </a:xfrm>
          <a:prstGeom prst="rect">
            <a:avLst/>
          </a:prstGeom>
          <a:noFill/>
        </p:spPr>
        <p:txBody>
          <a:bodyPr wrap="square" rtlCol="0">
            <a:spAutoFit/>
          </a:bodyPr>
          <a:lstStyle/>
          <a:p>
            <a:r>
              <a:rPr lang="en-US" b="1" dirty="0"/>
              <a:t>Human</a:t>
            </a:r>
          </a:p>
          <a:p>
            <a:r>
              <a:rPr lang="en-US" b="1" dirty="0"/>
              <a:t>Services</a:t>
            </a:r>
          </a:p>
        </p:txBody>
      </p:sp>
      <p:sp>
        <p:nvSpPr>
          <p:cNvPr id="15" name="TextBox 14"/>
          <p:cNvSpPr txBox="1"/>
          <p:nvPr/>
        </p:nvSpPr>
        <p:spPr>
          <a:xfrm>
            <a:off x="1039332" y="1006043"/>
            <a:ext cx="1504507" cy="369332"/>
          </a:xfrm>
          <a:prstGeom prst="rect">
            <a:avLst/>
          </a:prstGeom>
          <a:noFill/>
        </p:spPr>
        <p:txBody>
          <a:bodyPr wrap="square" rtlCol="0">
            <a:spAutoFit/>
          </a:bodyPr>
          <a:lstStyle/>
          <a:p>
            <a:r>
              <a:rPr lang="en-US" b="1" dirty="0"/>
              <a:t>Public Health</a:t>
            </a:r>
          </a:p>
        </p:txBody>
      </p:sp>
      <p:sp>
        <p:nvSpPr>
          <p:cNvPr id="16" name="TextBox 15"/>
          <p:cNvSpPr txBox="1"/>
          <p:nvPr/>
        </p:nvSpPr>
        <p:spPr>
          <a:xfrm>
            <a:off x="2528995" y="835232"/>
            <a:ext cx="990600" cy="369332"/>
          </a:xfrm>
          <a:prstGeom prst="rect">
            <a:avLst/>
          </a:prstGeom>
          <a:noFill/>
        </p:spPr>
        <p:txBody>
          <a:bodyPr wrap="square" rtlCol="0">
            <a:spAutoFit/>
          </a:bodyPr>
          <a:lstStyle/>
          <a:p>
            <a:r>
              <a:rPr lang="en-US" b="1" dirty="0"/>
              <a:t>Courts</a:t>
            </a:r>
          </a:p>
        </p:txBody>
      </p:sp>
      <p:sp>
        <p:nvSpPr>
          <p:cNvPr id="17" name="TextBox 16"/>
          <p:cNvSpPr txBox="1"/>
          <p:nvPr/>
        </p:nvSpPr>
        <p:spPr>
          <a:xfrm>
            <a:off x="3276600" y="746558"/>
            <a:ext cx="1066800" cy="369332"/>
          </a:xfrm>
          <a:prstGeom prst="rect">
            <a:avLst/>
          </a:prstGeom>
          <a:noFill/>
        </p:spPr>
        <p:txBody>
          <a:bodyPr wrap="square" rtlCol="0">
            <a:spAutoFit/>
          </a:bodyPr>
          <a:lstStyle/>
          <a:p>
            <a:r>
              <a:rPr lang="en-US" b="1" dirty="0"/>
              <a:t>Other</a:t>
            </a:r>
          </a:p>
        </p:txBody>
      </p:sp>
      <p:sp>
        <p:nvSpPr>
          <p:cNvPr id="18" name="TextBox 17"/>
          <p:cNvSpPr txBox="1"/>
          <p:nvPr/>
        </p:nvSpPr>
        <p:spPr>
          <a:xfrm>
            <a:off x="4255285" y="826326"/>
            <a:ext cx="1828800" cy="369332"/>
          </a:xfrm>
          <a:prstGeom prst="rect">
            <a:avLst/>
          </a:prstGeom>
          <a:noFill/>
        </p:spPr>
        <p:txBody>
          <a:bodyPr wrap="square" rtlCol="0">
            <a:spAutoFit/>
          </a:bodyPr>
          <a:lstStyle/>
          <a:p>
            <a:r>
              <a:rPr lang="en-US" b="1" dirty="0"/>
              <a:t>Transportation</a:t>
            </a:r>
          </a:p>
        </p:txBody>
      </p:sp>
      <p:sp>
        <p:nvSpPr>
          <p:cNvPr id="19" name="TextBox 18"/>
          <p:cNvSpPr txBox="1"/>
          <p:nvPr/>
        </p:nvSpPr>
        <p:spPr>
          <a:xfrm>
            <a:off x="3417085" y="5911334"/>
            <a:ext cx="1676400" cy="369332"/>
          </a:xfrm>
          <a:prstGeom prst="rect">
            <a:avLst/>
          </a:prstGeom>
          <a:noFill/>
        </p:spPr>
        <p:txBody>
          <a:bodyPr wrap="square" rtlCol="0">
            <a:spAutoFit/>
          </a:bodyPr>
          <a:lstStyle/>
          <a:p>
            <a:r>
              <a:rPr lang="en-US" b="1" dirty="0"/>
              <a:t>Healthcare</a:t>
            </a:r>
          </a:p>
        </p:txBody>
      </p:sp>
    </p:spTree>
    <p:extLst>
      <p:ext uri="{BB962C8B-B14F-4D97-AF65-F5344CB8AC3E}">
        <p14:creationId xmlns:p14="http://schemas.microsoft.com/office/powerpoint/2010/main" val="1623002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600" dirty="0">
                <a:solidFill>
                  <a:srgbClr val="7030A0"/>
                </a:solidFill>
              </a:rPr>
              <a:t>Money for budget goes up and down with economy</a:t>
            </a:r>
          </a:p>
        </p:txBody>
      </p:sp>
      <p:graphicFrame>
        <p:nvGraphicFramePr>
          <p:cNvPr id="5" name="Chart 4"/>
          <p:cNvGraphicFramePr>
            <a:graphicFrameLocks/>
          </p:cNvGraphicFramePr>
          <p:nvPr>
            <p:extLst>
              <p:ext uri="{D42A27DB-BD31-4B8C-83A1-F6EECF244321}">
                <p14:modId xmlns:p14="http://schemas.microsoft.com/office/powerpoint/2010/main" val="1984858746"/>
              </p:ext>
            </p:extLst>
          </p:nvPr>
        </p:nvGraphicFramePr>
        <p:xfrm>
          <a:off x="685800" y="1143000"/>
          <a:ext cx="7391400" cy="4267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825531" y="5528153"/>
            <a:ext cx="6324600" cy="1200329"/>
          </a:xfrm>
          <a:prstGeom prst="rect">
            <a:avLst/>
          </a:prstGeom>
          <a:noFill/>
        </p:spPr>
        <p:txBody>
          <a:bodyPr wrap="square" rtlCol="0">
            <a:spAutoFit/>
          </a:bodyPr>
          <a:lstStyle/>
          <a:p>
            <a:r>
              <a:rPr lang="en-US" sz="2400" dirty="0"/>
              <a:t>Caseloads increase whether or not money is available</a:t>
            </a:r>
          </a:p>
          <a:p>
            <a:endParaRPr lang="en-US"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Tree>
    <p:extLst>
      <p:ext uri="{BB962C8B-B14F-4D97-AF65-F5344CB8AC3E}">
        <p14:creationId xmlns:p14="http://schemas.microsoft.com/office/powerpoint/2010/main" val="260554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4647" y="3821084"/>
            <a:ext cx="3429000" cy="2013068"/>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Limits Options</a:t>
            </a:r>
          </a:p>
        </p:txBody>
      </p:sp>
      <p:sp>
        <p:nvSpPr>
          <p:cNvPr id="2" name="Title 1"/>
          <p:cNvSpPr>
            <a:spLocks noGrp="1"/>
          </p:cNvSpPr>
          <p:nvPr>
            <p:ph type="title"/>
          </p:nvPr>
        </p:nvSpPr>
        <p:spPr>
          <a:xfrm>
            <a:off x="457200" y="152400"/>
            <a:ext cx="8229600" cy="1143000"/>
          </a:xfrm>
        </p:spPr>
        <p:txBody>
          <a:bodyPr>
            <a:noAutofit/>
          </a:bodyPr>
          <a:lstStyle/>
          <a:p>
            <a:r>
              <a:rPr lang="en-US" sz="3600" dirty="0">
                <a:solidFill>
                  <a:srgbClr val="35588C"/>
                </a:solidFill>
                <a:latin typeface="+mn-lt"/>
              </a:rPr>
              <a:t>Explanation: </a:t>
            </a:r>
            <a:r>
              <a:rPr lang="en-US" sz="3600" dirty="0">
                <a:solidFill>
                  <a:srgbClr val="723A77"/>
                </a:solidFill>
                <a:latin typeface="+mn-lt"/>
              </a:rPr>
              <a:t>TABOR (Article X Section 20)</a:t>
            </a:r>
            <a:br>
              <a:rPr lang="en-US" sz="3600" dirty="0">
                <a:solidFill>
                  <a:srgbClr val="723A77"/>
                </a:solidFill>
                <a:latin typeface="+mn-lt"/>
              </a:rPr>
            </a:br>
            <a:r>
              <a:rPr lang="en-US" sz="2800" dirty="0">
                <a:solidFill>
                  <a:srgbClr val="002060"/>
                </a:solidFill>
                <a:latin typeface="+mn-lt"/>
              </a:rPr>
              <a:t>Major Provisions</a:t>
            </a:r>
          </a:p>
        </p:txBody>
      </p:sp>
      <p:sp>
        <p:nvSpPr>
          <p:cNvPr id="8" name="Rectangle 7"/>
          <p:cNvSpPr/>
          <p:nvPr/>
        </p:nvSpPr>
        <p:spPr>
          <a:xfrm>
            <a:off x="4572000" y="1590502"/>
            <a:ext cx="3810000" cy="1927168"/>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Caps Revenue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9" name="Rectangle 8"/>
          <p:cNvSpPr/>
          <p:nvPr/>
        </p:nvSpPr>
        <p:spPr>
          <a:xfrm>
            <a:off x="4572000" y="3821084"/>
            <a:ext cx="3810000" cy="2013068"/>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Sets Election Provisions</a:t>
            </a:r>
          </a:p>
        </p:txBody>
      </p:sp>
      <p:sp>
        <p:nvSpPr>
          <p:cNvPr id="11" name="Rectangle 10"/>
          <p:cNvSpPr/>
          <p:nvPr/>
        </p:nvSpPr>
        <p:spPr>
          <a:xfrm>
            <a:off x="814647" y="1612670"/>
            <a:ext cx="3429000" cy="1905000"/>
          </a:xfrm>
          <a:prstGeom prst="rect">
            <a:avLst/>
          </a:prstGeom>
          <a:solidFill>
            <a:srgbClr val="3558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Constrains the legislature’s Choices</a:t>
            </a:r>
          </a:p>
        </p:txBody>
      </p:sp>
    </p:spTree>
    <p:extLst>
      <p:ext uri="{BB962C8B-B14F-4D97-AF65-F5344CB8AC3E}">
        <p14:creationId xmlns:p14="http://schemas.microsoft.com/office/powerpoint/2010/main" val="2150052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1841405479"/>
              </p:ext>
            </p:extLst>
          </p:nvPr>
        </p:nvGraphicFramePr>
        <p:xfrm>
          <a:off x="595597" y="1010125"/>
          <a:ext cx="8195421" cy="51620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7987" y="89293"/>
            <a:ext cx="8949813" cy="584775"/>
          </a:xfrm>
          <a:prstGeom prst="rect">
            <a:avLst/>
          </a:prstGeom>
          <a:noFill/>
        </p:spPr>
        <p:txBody>
          <a:bodyPr wrap="square" rtlCol="0">
            <a:spAutoFit/>
          </a:bodyPr>
          <a:lstStyle/>
          <a:p>
            <a:pPr algn="ctr"/>
            <a:r>
              <a:rPr lang="en-US" sz="3200" dirty="0">
                <a:solidFill>
                  <a:srgbClr val="7030A0"/>
                </a:solidFill>
              </a:rPr>
              <a:t>TABOR rebates return in FY2017-18</a:t>
            </a:r>
          </a:p>
        </p:txBody>
      </p:sp>
      <p:sp>
        <p:nvSpPr>
          <p:cNvPr id="6" name="TextBox 5"/>
          <p:cNvSpPr txBox="1"/>
          <p:nvPr/>
        </p:nvSpPr>
        <p:spPr>
          <a:xfrm>
            <a:off x="257577" y="6451570"/>
            <a:ext cx="3889420" cy="307777"/>
          </a:xfrm>
          <a:prstGeom prst="rect">
            <a:avLst/>
          </a:prstGeom>
          <a:noFill/>
        </p:spPr>
        <p:txBody>
          <a:bodyPr wrap="square" rtlCol="0">
            <a:spAutoFit/>
          </a:bodyPr>
          <a:lstStyle/>
          <a:p>
            <a:r>
              <a:rPr lang="en-US" sz="1400" i="1" dirty="0">
                <a:solidFill>
                  <a:schemeClr val="bg1">
                    <a:lumMod val="65000"/>
                  </a:schemeClr>
                </a:solidFill>
              </a:rPr>
              <a:t>March  2017 Legislative Council Forecast</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9230" y="6172200"/>
            <a:ext cx="1908570" cy="558740"/>
          </a:xfrm>
          <a:prstGeom prst="rect">
            <a:avLst/>
          </a:prstGeom>
        </p:spPr>
      </p:pic>
      <p:sp>
        <p:nvSpPr>
          <p:cNvPr id="8" name="TextBox 1"/>
          <p:cNvSpPr txBox="1"/>
          <p:nvPr/>
        </p:nvSpPr>
        <p:spPr>
          <a:xfrm>
            <a:off x="2601533" y="2092568"/>
            <a:ext cx="1208467" cy="707294"/>
          </a:xfrm>
          <a:prstGeom prst="rect">
            <a:avLst/>
          </a:prstGeom>
          <a:solidFill>
            <a:schemeClr val="bg1"/>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FY 2015-16</a:t>
            </a:r>
          </a:p>
          <a:p>
            <a:pPr algn="ctr"/>
            <a:r>
              <a:rPr lang="en-US" sz="1200" dirty="0"/>
              <a:t>$122 million below cap </a:t>
            </a:r>
            <a:endParaRPr lang="en-US" sz="1200" baseline="0" dirty="0"/>
          </a:p>
        </p:txBody>
      </p:sp>
      <p:sp>
        <p:nvSpPr>
          <p:cNvPr id="9" name="TextBox 1"/>
          <p:cNvSpPr txBox="1"/>
          <p:nvPr/>
        </p:nvSpPr>
        <p:spPr>
          <a:xfrm>
            <a:off x="4146997" y="1568932"/>
            <a:ext cx="1198725" cy="707294"/>
          </a:xfrm>
          <a:prstGeom prst="rect">
            <a:avLst/>
          </a:prstGeom>
          <a:solidFill>
            <a:schemeClr val="bg1"/>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FY 2016-17</a:t>
            </a:r>
          </a:p>
          <a:p>
            <a:pPr algn="ctr"/>
            <a:r>
              <a:rPr lang="en-US" sz="1200" dirty="0"/>
              <a:t>$161.8  million  below cap </a:t>
            </a:r>
            <a:endParaRPr lang="en-US" sz="1200" baseline="0" dirty="0"/>
          </a:p>
        </p:txBody>
      </p:sp>
      <p:sp>
        <p:nvSpPr>
          <p:cNvPr id="10" name="TextBox 1"/>
          <p:cNvSpPr txBox="1"/>
          <p:nvPr/>
        </p:nvSpPr>
        <p:spPr>
          <a:xfrm>
            <a:off x="5778487" y="1010125"/>
            <a:ext cx="1275236" cy="707294"/>
          </a:xfrm>
          <a:prstGeom prst="rect">
            <a:avLst/>
          </a:prstGeom>
          <a:solidFill>
            <a:schemeClr val="bg1"/>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FY 2017-18</a:t>
            </a:r>
          </a:p>
          <a:p>
            <a:pPr algn="ctr"/>
            <a:r>
              <a:rPr lang="en-US" sz="1200" dirty="0"/>
              <a:t>$264  million above cap </a:t>
            </a:r>
            <a:endParaRPr lang="en-US" sz="1200" baseline="0" dirty="0"/>
          </a:p>
        </p:txBody>
      </p:sp>
      <p:sp>
        <p:nvSpPr>
          <p:cNvPr id="11" name="TextBox 1"/>
          <p:cNvSpPr txBox="1"/>
          <p:nvPr/>
        </p:nvSpPr>
        <p:spPr>
          <a:xfrm>
            <a:off x="7436011" y="674068"/>
            <a:ext cx="1355007" cy="707294"/>
          </a:xfrm>
          <a:prstGeom prst="rect">
            <a:avLst/>
          </a:prstGeom>
          <a:solidFill>
            <a:schemeClr val="bg1"/>
          </a:solidFill>
          <a:ln>
            <a:solidFill>
              <a:sysClr val="windowText" lastClr="000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t>FY 2018-19</a:t>
            </a:r>
          </a:p>
          <a:p>
            <a:pPr algn="ctr"/>
            <a:r>
              <a:rPr lang="en-US" sz="1200" dirty="0"/>
              <a:t>$289  million above cap </a:t>
            </a:r>
            <a:endParaRPr lang="en-US" sz="1200" baseline="0" dirty="0"/>
          </a:p>
        </p:txBody>
      </p:sp>
    </p:spTree>
    <p:extLst>
      <p:ext uri="{BB962C8B-B14F-4D97-AF65-F5344CB8AC3E}">
        <p14:creationId xmlns:p14="http://schemas.microsoft.com/office/powerpoint/2010/main" val="36275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6300" y="209023"/>
            <a:ext cx="6968543" cy="5807118"/>
          </a:xfrm>
          <a:prstGeom prst="rect">
            <a:avLst/>
          </a:prstGeom>
        </p:spPr>
      </p:pic>
      <p:sp>
        <p:nvSpPr>
          <p:cNvPr id="2" name="TextBox 1"/>
          <p:cNvSpPr txBox="1"/>
          <p:nvPr/>
        </p:nvSpPr>
        <p:spPr>
          <a:xfrm>
            <a:off x="583392" y="2417379"/>
            <a:ext cx="1700323" cy="1569660"/>
          </a:xfrm>
          <a:prstGeom prst="rect">
            <a:avLst/>
          </a:prstGeom>
          <a:noFill/>
        </p:spPr>
        <p:txBody>
          <a:bodyPr wrap="square" rtlCol="0">
            <a:spAutoFit/>
          </a:bodyPr>
          <a:lstStyle/>
          <a:p>
            <a:pPr algn="ctr"/>
            <a:r>
              <a:rPr lang="en-US" sz="3200" dirty="0"/>
              <a:t>Income and Sales Tax</a:t>
            </a:r>
          </a:p>
        </p:txBody>
      </p:sp>
      <p:sp>
        <p:nvSpPr>
          <p:cNvPr id="3" name="TextBox 2"/>
          <p:cNvSpPr txBox="1"/>
          <p:nvPr/>
        </p:nvSpPr>
        <p:spPr>
          <a:xfrm>
            <a:off x="1726461" y="5369810"/>
            <a:ext cx="1193062" cy="646331"/>
          </a:xfrm>
          <a:prstGeom prst="rect">
            <a:avLst/>
          </a:prstGeom>
          <a:noFill/>
        </p:spPr>
        <p:txBody>
          <a:bodyPr wrap="square" rtlCol="0">
            <a:spAutoFit/>
          </a:bodyPr>
          <a:lstStyle/>
          <a:p>
            <a:r>
              <a:rPr lang="en-US" sz="3600" dirty="0"/>
              <a:t>Fees</a:t>
            </a:r>
          </a:p>
        </p:txBody>
      </p:sp>
      <p:sp>
        <p:nvSpPr>
          <p:cNvPr id="10" name="Freeform 9"/>
          <p:cNvSpPr/>
          <p:nvPr/>
        </p:nvSpPr>
        <p:spPr>
          <a:xfrm>
            <a:off x="5239324" y="2631882"/>
            <a:ext cx="64196" cy="302149"/>
          </a:xfrm>
          <a:custGeom>
            <a:avLst/>
            <a:gdLst>
              <a:gd name="connsiteX0" fmla="*/ 64196 w 64196"/>
              <a:gd name="connsiteY0" fmla="*/ 0 h 302149"/>
              <a:gd name="connsiteX1" fmla="*/ 56245 w 64196"/>
              <a:gd name="connsiteY1" fmla="*/ 39756 h 302149"/>
              <a:gd name="connsiteX2" fmla="*/ 32391 w 64196"/>
              <a:gd name="connsiteY2" fmla="*/ 151075 h 302149"/>
              <a:gd name="connsiteX3" fmla="*/ 16488 w 64196"/>
              <a:gd name="connsiteY3" fmla="*/ 198782 h 302149"/>
              <a:gd name="connsiteX4" fmla="*/ 586 w 64196"/>
              <a:gd name="connsiteY4" fmla="*/ 262393 h 302149"/>
              <a:gd name="connsiteX5" fmla="*/ 586 w 64196"/>
              <a:gd name="connsiteY5" fmla="*/ 302149 h 302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196" h="302149">
                <a:moveTo>
                  <a:pt x="64196" y="0"/>
                </a:moveTo>
                <a:cubicBezTo>
                  <a:pt x="61546" y="13252"/>
                  <a:pt x="58663" y="26460"/>
                  <a:pt x="56245" y="39756"/>
                </a:cubicBezTo>
                <a:cubicBezTo>
                  <a:pt x="48240" y="83784"/>
                  <a:pt x="47404" y="106038"/>
                  <a:pt x="32391" y="151075"/>
                </a:cubicBezTo>
                <a:lnTo>
                  <a:pt x="16488" y="198782"/>
                </a:lnTo>
                <a:cubicBezTo>
                  <a:pt x="8514" y="222704"/>
                  <a:pt x="3327" y="234981"/>
                  <a:pt x="586" y="262393"/>
                </a:cubicBezTo>
                <a:cubicBezTo>
                  <a:pt x="-733" y="275579"/>
                  <a:pt x="586" y="288897"/>
                  <a:pt x="586" y="302149"/>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3244132" y="2647784"/>
            <a:ext cx="39757" cy="286247"/>
          </a:xfrm>
          <a:custGeom>
            <a:avLst/>
            <a:gdLst>
              <a:gd name="connsiteX0" fmla="*/ 0 w 39757"/>
              <a:gd name="connsiteY0" fmla="*/ 0 h 286247"/>
              <a:gd name="connsiteX1" fmla="*/ 7951 w 39757"/>
              <a:gd name="connsiteY1" fmla="*/ 230588 h 286247"/>
              <a:gd name="connsiteX2" fmla="*/ 15903 w 39757"/>
              <a:gd name="connsiteY2" fmla="*/ 254442 h 286247"/>
              <a:gd name="connsiteX3" fmla="*/ 39757 w 39757"/>
              <a:gd name="connsiteY3" fmla="*/ 286247 h 286247"/>
            </a:gdLst>
            <a:ahLst/>
            <a:cxnLst>
              <a:cxn ang="0">
                <a:pos x="connsiteX0" y="connsiteY0"/>
              </a:cxn>
              <a:cxn ang="0">
                <a:pos x="connsiteX1" y="connsiteY1"/>
              </a:cxn>
              <a:cxn ang="0">
                <a:pos x="connsiteX2" y="connsiteY2"/>
              </a:cxn>
              <a:cxn ang="0">
                <a:pos x="connsiteX3" y="connsiteY3"/>
              </a:cxn>
            </a:cxnLst>
            <a:rect l="l" t="t" r="r" b="b"/>
            <a:pathLst>
              <a:path w="39757" h="286247">
                <a:moveTo>
                  <a:pt x="0" y="0"/>
                </a:moveTo>
                <a:cubicBezTo>
                  <a:pt x="2650" y="76863"/>
                  <a:pt x="3153" y="153829"/>
                  <a:pt x="7951" y="230588"/>
                </a:cubicBezTo>
                <a:cubicBezTo>
                  <a:pt x="8474" y="238953"/>
                  <a:pt x="12155" y="246945"/>
                  <a:pt x="15903" y="254442"/>
                </a:cubicBezTo>
                <a:cubicBezTo>
                  <a:pt x="24896" y="272428"/>
                  <a:pt x="28573" y="275064"/>
                  <a:pt x="39757" y="286247"/>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636671" y="4648200"/>
            <a:ext cx="1447800" cy="369332"/>
          </a:xfrm>
          <a:prstGeom prst="rect">
            <a:avLst/>
          </a:prstGeom>
          <a:noFill/>
        </p:spPr>
        <p:txBody>
          <a:bodyPr wrap="square" rtlCol="0">
            <a:spAutoFit/>
          </a:bodyPr>
          <a:lstStyle/>
          <a:p>
            <a:r>
              <a:rPr lang="en-US" dirty="0"/>
              <a:t>Cash Funds</a:t>
            </a:r>
          </a:p>
        </p:txBody>
      </p:sp>
      <p:sp>
        <p:nvSpPr>
          <p:cNvPr id="13" name="TextBox 12"/>
          <p:cNvSpPr txBox="1"/>
          <p:nvPr/>
        </p:nvSpPr>
        <p:spPr>
          <a:xfrm>
            <a:off x="3560471" y="3617707"/>
            <a:ext cx="1600200" cy="369332"/>
          </a:xfrm>
          <a:prstGeom prst="rect">
            <a:avLst/>
          </a:prstGeom>
          <a:noFill/>
        </p:spPr>
        <p:txBody>
          <a:bodyPr wrap="square" rtlCol="0">
            <a:spAutoFit/>
          </a:bodyPr>
          <a:lstStyle/>
          <a:p>
            <a:r>
              <a:rPr lang="en-US" dirty="0"/>
              <a:t>General Fund</a:t>
            </a:r>
          </a:p>
        </p:txBody>
      </p:sp>
      <p:sp>
        <p:nvSpPr>
          <p:cNvPr id="14" name="TextBox 13"/>
          <p:cNvSpPr txBox="1"/>
          <p:nvPr/>
        </p:nvSpPr>
        <p:spPr>
          <a:xfrm>
            <a:off x="7010400" y="4648200"/>
            <a:ext cx="1905000" cy="954107"/>
          </a:xfrm>
          <a:prstGeom prst="rect">
            <a:avLst/>
          </a:prstGeom>
          <a:noFill/>
        </p:spPr>
        <p:txBody>
          <a:bodyPr wrap="square" rtlCol="0">
            <a:spAutoFit/>
          </a:bodyPr>
          <a:lstStyle/>
          <a:p>
            <a:r>
              <a:rPr lang="en-US" sz="2800" dirty="0"/>
              <a:t>TABOR Rebates</a:t>
            </a:r>
          </a:p>
        </p:txBody>
      </p:sp>
      <p:sp>
        <p:nvSpPr>
          <p:cNvPr id="15" name="TextBox 14"/>
          <p:cNvSpPr txBox="1"/>
          <p:nvPr/>
        </p:nvSpPr>
        <p:spPr>
          <a:xfrm>
            <a:off x="609600" y="152400"/>
            <a:ext cx="8001000" cy="584775"/>
          </a:xfrm>
          <a:prstGeom prst="rect">
            <a:avLst/>
          </a:prstGeom>
          <a:noFill/>
        </p:spPr>
        <p:txBody>
          <a:bodyPr wrap="square" rtlCol="0">
            <a:spAutoFit/>
          </a:bodyPr>
          <a:lstStyle/>
          <a:p>
            <a:pPr algn="ctr"/>
            <a:r>
              <a:rPr lang="en-US" sz="3200" dirty="0">
                <a:solidFill>
                  <a:srgbClr val="7030A0"/>
                </a:solidFill>
              </a:rPr>
              <a:t>TABOR Rebates are Paid from General Fund</a:t>
            </a:r>
          </a:p>
        </p:txBody>
      </p:sp>
    </p:spTree>
    <p:extLst>
      <p:ext uri="{BB962C8B-B14F-4D97-AF65-F5344CB8AC3E}">
        <p14:creationId xmlns:p14="http://schemas.microsoft.com/office/powerpoint/2010/main" val="3830965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54970</TotalTime>
  <Words>2293</Words>
  <Application>Microsoft Office PowerPoint</Application>
  <PresentationFormat>On-screen Show (4:3)</PresentationFormat>
  <Paragraphs>317</Paragraphs>
  <Slides>30</Slides>
  <Notes>25</Notes>
  <HiddenSlides>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Aharoni</vt:lpstr>
      <vt:lpstr>Arial</vt:lpstr>
      <vt:lpstr>Calibri</vt:lpstr>
      <vt:lpstr>Calibri Light</vt:lpstr>
      <vt:lpstr>Tw Cen MT</vt:lpstr>
      <vt:lpstr>Office Theme</vt:lpstr>
      <vt:lpstr>PowerPoint Presentation</vt:lpstr>
      <vt:lpstr>Building the FY2017-18 Budget</vt:lpstr>
      <vt:lpstr>Three basic pots of money in the State budget</vt:lpstr>
      <vt:lpstr>General Fund Revenue Sources</vt:lpstr>
      <vt:lpstr>What does the money buy? </vt:lpstr>
      <vt:lpstr>Money for budget goes up and down with economy</vt:lpstr>
      <vt:lpstr>Explanation: TABOR (Article X Section 20) Major Provisions</vt:lpstr>
      <vt:lpstr>PowerPoint Presentation</vt:lpstr>
      <vt:lpstr>PowerPoint Presentation</vt:lpstr>
      <vt:lpstr>Enterprising the HPF Without Lowering Cap</vt:lpstr>
      <vt:lpstr>Enterprising HPF under SB-267</vt:lpstr>
      <vt:lpstr>FY2017-18 General Fund Shortfall</vt:lpstr>
      <vt:lpstr>PowerPoint Presentation</vt:lpstr>
      <vt:lpstr>Rolling Back Medicaid Expansions  Won’t Fix Shortfall </vt:lpstr>
      <vt:lpstr>Medicaid Cost Drivers</vt:lpstr>
      <vt:lpstr>Not Much Room to Cut Traditional Medicaid</vt:lpstr>
      <vt:lpstr>Drop in Local Effort is Widening Shortfall</vt:lpstr>
      <vt:lpstr>How do Local Property Taxes Impact State Budget? Both state and local dollars pay for schools</vt:lpstr>
      <vt:lpstr>        The Context of Gallagher</vt:lpstr>
      <vt:lpstr>How are Property Taxes Calculated?</vt:lpstr>
      <vt:lpstr>Back to 1980s….</vt:lpstr>
      <vt:lpstr>PowerPoint Presentation</vt:lpstr>
      <vt:lpstr>PowerPoint Presentation</vt:lpstr>
      <vt:lpstr>Drop in Local Effort Means more Comes from GF</vt:lpstr>
      <vt:lpstr>Businesses Don’t like Gallagher </vt:lpstr>
      <vt:lpstr>PowerPoint Presentation</vt:lpstr>
      <vt:lpstr>PowerPoint Presentation</vt:lpstr>
      <vt:lpstr>Reduce: Senior Homestead Exemption</vt:lpstr>
      <vt:lpstr>PowerPoint Presentation</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Thamanna Vasan</dc:creator>
  <cp:lastModifiedBy>Tim Hoover</cp:lastModifiedBy>
  <cp:revision>89</cp:revision>
  <dcterms:created xsi:type="dcterms:W3CDTF">2016-03-21T22:42:46Z</dcterms:created>
  <dcterms:modified xsi:type="dcterms:W3CDTF">2017-04-07T21:36:01Z</dcterms:modified>
</cp:coreProperties>
</file>