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embeddings/oleObject1.bin" ContentType="application/vnd.openxmlformats-officedocument.oleObject"/>
  <Override PartName="/ppt/charts/chart2.xml" ContentType="application/vnd.openxmlformats-officedocument.drawingml.chart+xml"/>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267" r:id="rId3"/>
    <p:sldId id="292" r:id="rId4"/>
    <p:sldId id="281" r:id="rId5"/>
    <p:sldId id="257" r:id="rId6"/>
    <p:sldId id="259" r:id="rId7"/>
    <p:sldId id="276" r:id="rId8"/>
    <p:sldId id="260" r:id="rId9"/>
    <p:sldId id="296" r:id="rId10"/>
    <p:sldId id="268" r:id="rId11"/>
    <p:sldId id="258" r:id="rId12"/>
    <p:sldId id="262" r:id="rId13"/>
    <p:sldId id="279" r:id="rId14"/>
    <p:sldId id="288" r:id="rId15"/>
    <p:sldId id="294" r:id="rId16"/>
    <p:sldId id="282" r:id="rId17"/>
    <p:sldId id="283" r:id="rId18"/>
    <p:sldId id="284" r:id="rId19"/>
    <p:sldId id="285" r:id="rId20"/>
    <p:sldId id="298" r:id="rId21"/>
    <p:sldId id="286" r:id="rId22"/>
    <p:sldId id="287" r:id="rId23"/>
    <p:sldId id="263" r:id="rId24"/>
    <p:sldId id="295" r:id="rId25"/>
    <p:sldId id="290" r:id="rId26"/>
    <p:sldId id="291" r:id="rId27"/>
    <p:sldId id="264" r:id="rId28"/>
    <p:sldId id="27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660"/>
  </p:normalViewPr>
  <p:slideViewPr>
    <p:cSldViewPr>
      <p:cViewPr varScale="1">
        <p:scale>
          <a:sx n="96" d="100"/>
          <a:sy n="96" d="100"/>
        </p:scale>
        <p:origin x="-116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Book5"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hris\Desktop\GPI\CPI%20Colorado%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0" baseline="0" dirty="0" smtClean="0"/>
              <a:t>State? GDP</a:t>
            </a:r>
            <a:endParaRPr lang="en-US" sz="2400" b="0" dirty="0"/>
          </a:p>
        </c:rich>
      </c:tx>
      <c:layout>
        <c:manualLayout>
          <c:xMode val="edge"/>
          <c:yMode val="edge"/>
          <c:x val="0.46856008505266"/>
          <c:y val="0.0"/>
        </c:manualLayout>
      </c:layout>
      <c:overlay val="1"/>
    </c:title>
    <c:autoTitleDeleted val="0"/>
    <c:plotArea>
      <c:layout>
        <c:manualLayout>
          <c:layoutTarget val="inner"/>
          <c:xMode val="edge"/>
          <c:yMode val="edge"/>
          <c:x val="0.239975563399403"/>
          <c:y val="0.0282524059492563"/>
          <c:w val="0.619789195654341"/>
          <c:h val="0.777064012831729"/>
        </c:manualLayout>
      </c:layout>
      <c:lineChart>
        <c:grouping val="standard"/>
        <c:varyColors val="0"/>
        <c:ser>
          <c:idx val="0"/>
          <c:order val="0"/>
          <c:cat>
            <c:strRef>
              <c:f>'[download (1).xls]Sheet0'!$E$6:$J$6</c:f>
              <c:strCache>
                <c:ptCount val="6"/>
                <c:pt idx="0">
                  <c:v>2000</c:v>
                </c:pt>
                <c:pt idx="1">
                  <c:v>2001</c:v>
                </c:pt>
                <c:pt idx="2">
                  <c:v>2002</c:v>
                </c:pt>
                <c:pt idx="3">
                  <c:v>2003</c:v>
                </c:pt>
                <c:pt idx="4">
                  <c:v>2004</c:v>
                </c:pt>
                <c:pt idx="5">
                  <c:v>2005</c:v>
                </c:pt>
              </c:strCache>
            </c:strRef>
          </c:cat>
          <c:val>
            <c:numRef>
              <c:f>'[download (1).xls]Sheet0'!$E$7:$J$7</c:f>
              <c:numCache>
                <c:formatCode>General</c:formatCode>
                <c:ptCount val="6"/>
                <c:pt idx="0">
                  <c:v>131289.0</c:v>
                </c:pt>
                <c:pt idx="1">
                  <c:v>137812.0</c:v>
                </c:pt>
                <c:pt idx="2">
                  <c:v>139202.0</c:v>
                </c:pt>
                <c:pt idx="3">
                  <c:v>155999.0</c:v>
                </c:pt>
                <c:pt idx="4">
                  <c:v>171461.0</c:v>
                </c:pt>
                <c:pt idx="5">
                  <c:v>196917.0</c:v>
                </c:pt>
              </c:numCache>
            </c:numRef>
          </c:val>
          <c:smooth val="0"/>
        </c:ser>
        <c:dLbls>
          <c:showLegendKey val="0"/>
          <c:showVal val="0"/>
          <c:showCatName val="0"/>
          <c:showSerName val="0"/>
          <c:showPercent val="0"/>
          <c:showBubbleSize val="0"/>
        </c:dLbls>
        <c:marker val="1"/>
        <c:smooth val="0"/>
        <c:axId val="-2112239912"/>
        <c:axId val="-2112185112"/>
      </c:lineChart>
      <c:catAx>
        <c:axId val="-2112239912"/>
        <c:scaling>
          <c:orientation val="minMax"/>
        </c:scaling>
        <c:delete val="0"/>
        <c:axPos val="b"/>
        <c:majorTickMark val="out"/>
        <c:minorTickMark val="none"/>
        <c:tickLblPos val="nextTo"/>
        <c:crossAx val="-2112185112"/>
        <c:crosses val="autoZero"/>
        <c:auto val="1"/>
        <c:lblAlgn val="ctr"/>
        <c:lblOffset val="100"/>
        <c:noMultiLvlLbl val="0"/>
      </c:catAx>
      <c:valAx>
        <c:axId val="-2112185112"/>
        <c:scaling>
          <c:orientation val="minMax"/>
        </c:scaling>
        <c:delete val="0"/>
        <c:axPos val="l"/>
        <c:numFmt formatCode="&quot;$&quot;#,##0" sourceLinked="0"/>
        <c:majorTickMark val="out"/>
        <c:minorTickMark val="none"/>
        <c:tickLblPos val="nextTo"/>
        <c:crossAx val="-21122399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0" dirty="0" smtClean="0"/>
              <a:t>Growth Rate</a:t>
            </a:r>
            <a:endParaRPr lang="en-US" sz="2000" b="0" dirty="0"/>
          </a:p>
        </c:rich>
      </c:tx>
      <c:layout>
        <c:manualLayout>
          <c:xMode val="edge"/>
          <c:yMode val="edge"/>
          <c:x val="0.365986001749781"/>
          <c:y val="0.0833333333333333"/>
        </c:manualLayout>
      </c:layout>
      <c:overlay val="0"/>
    </c:title>
    <c:autoTitleDeleted val="0"/>
    <c:plotArea>
      <c:layout/>
      <c:barChart>
        <c:barDir val="col"/>
        <c:grouping val="clustered"/>
        <c:varyColors val="0"/>
        <c:ser>
          <c:idx val="0"/>
          <c:order val="0"/>
          <c:tx>
            <c:strRef>
              <c:f>'[download (1).xls]Sheet0'!$O$21</c:f>
              <c:strCache>
                <c:ptCount val="1"/>
                <c:pt idx="0">
                  <c:v>Rate</c:v>
                </c:pt>
              </c:strCache>
            </c:strRef>
          </c:tx>
          <c:spPr>
            <a:solidFill>
              <a:schemeClr val="accent4">
                <a:lumMod val="60000"/>
                <a:lumOff val="40000"/>
              </a:schemeClr>
            </a:solidFill>
            <a:ln>
              <a:solidFill>
                <a:srgbClr val="0070C0"/>
              </a:solidFill>
            </a:ln>
          </c:spPr>
          <c:invertIfNegative val="0"/>
          <c:dLbls>
            <c:txPr>
              <a:bodyPr/>
              <a:lstStyle/>
              <a:p>
                <a:pPr>
                  <a:defRPr sz="1800"/>
                </a:pPr>
                <a:endParaRPr lang="en-US"/>
              </a:p>
            </c:txPr>
            <c:showLegendKey val="0"/>
            <c:showVal val="1"/>
            <c:showCatName val="0"/>
            <c:showSerName val="0"/>
            <c:showPercent val="0"/>
            <c:showBubbleSize val="0"/>
            <c:showLeaderLines val="0"/>
          </c:dLbls>
          <c:cat>
            <c:numRef>
              <c:f>'[download (1).xls]Sheet0'!$N$22:$N$26</c:f>
              <c:numCache>
                <c:formatCode>General</c:formatCode>
                <c:ptCount val="5"/>
                <c:pt idx="0">
                  <c:v>2001.0</c:v>
                </c:pt>
                <c:pt idx="1">
                  <c:v>2002.0</c:v>
                </c:pt>
                <c:pt idx="2">
                  <c:v>2003.0</c:v>
                </c:pt>
                <c:pt idx="3">
                  <c:v>2004.0</c:v>
                </c:pt>
                <c:pt idx="4">
                  <c:v>2005.0</c:v>
                </c:pt>
              </c:numCache>
            </c:numRef>
          </c:cat>
          <c:val>
            <c:numRef>
              <c:f>'[download (1).xls]Sheet0'!$O$22:$O$26</c:f>
              <c:numCache>
                <c:formatCode>0%</c:formatCode>
                <c:ptCount val="5"/>
                <c:pt idx="0">
                  <c:v>0.0496842842888589</c:v>
                </c:pt>
                <c:pt idx="1">
                  <c:v>0.0100862043943924</c:v>
                </c:pt>
                <c:pt idx="2">
                  <c:v>0.120666369736067</c:v>
                </c:pt>
                <c:pt idx="3">
                  <c:v>0.099116019974487</c:v>
                </c:pt>
                <c:pt idx="4">
                  <c:v>0.148465248657129</c:v>
                </c:pt>
              </c:numCache>
            </c:numRef>
          </c:val>
        </c:ser>
        <c:dLbls>
          <c:showLegendKey val="0"/>
          <c:showVal val="0"/>
          <c:showCatName val="0"/>
          <c:showSerName val="0"/>
          <c:showPercent val="0"/>
          <c:showBubbleSize val="0"/>
        </c:dLbls>
        <c:gapWidth val="150"/>
        <c:axId val="2110669848"/>
        <c:axId val="-2123860072"/>
      </c:barChart>
      <c:catAx>
        <c:axId val="2110669848"/>
        <c:scaling>
          <c:orientation val="minMax"/>
        </c:scaling>
        <c:delete val="0"/>
        <c:axPos val="b"/>
        <c:numFmt formatCode="General" sourceLinked="1"/>
        <c:majorTickMark val="out"/>
        <c:minorTickMark val="none"/>
        <c:tickLblPos val="nextTo"/>
        <c:crossAx val="-2123860072"/>
        <c:crosses val="autoZero"/>
        <c:auto val="1"/>
        <c:lblAlgn val="ctr"/>
        <c:lblOffset val="100"/>
        <c:noMultiLvlLbl val="0"/>
      </c:catAx>
      <c:valAx>
        <c:axId val="-2123860072"/>
        <c:scaling>
          <c:orientation val="minMax"/>
        </c:scaling>
        <c:delete val="0"/>
        <c:axPos val="l"/>
        <c:numFmt formatCode="0%" sourceLinked="1"/>
        <c:majorTickMark val="out"/>
        <c:minorTickMark val="none"/>
        <c:tickLblPos val="nextTo"/>
        <c:crossAx val="21106698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397611012909"/>
          <c:y val="0.146367301913348"/>
          <c:w val="0.588289019829002"/>
          <c:h val="0.636460496785728"/>
        </c:manualLayout>
      </c:layout>
      <c:lineChart>
        <c:grouping val="standard"/>
        <c:varyColors val="0"/>
        <c:ser>
          <c:idx val="0"/>
          <c:order val="0"/>
          <c:tx>
            <c:strRef>
              <c:f>Sheet1!$E$3</c:f>
              <c:strCache>
                <c:ptCount val="1"/>
                <c:pt idx="0">
                  <c:v>GSP per capita</c:v>
                </c:pt>
              </c:strCache>
            </c:strRef>
          </c:tx>
          <c:marker>
            <c:symbol val="none"/>
          </c:marker>
          <c:cat>
            <c:numRef>
              <c:f>Sheet1!$D$4:$D$49</c:f>
              <c:numCache>
                <c:formatCode>General</c:formatCode>
                <c:ptCount val="46"/>
                <c:pt idx="0">
                  <c:v>1966.0</c:v>
                </c:pt>
                <c:pt idx="1">
                  <c:v>1967.0</c:v>
                </c:pt>
                <c:pt idx="2">
                  <c:v>1968.0</c:v>
                </c:pt>
                <c:pt idx="3">
                  <c:v>1969.0</c:v>
                </c:pt>
                <c:pt idx="4">
                  <c:v>1970.0</c:v>
                </c:pt>
                <c:pt idx="5">
                  <c:v>1971.0</c:v>
                </c:pt>
                <c:pt idx="6">
                  <c:v>1972.0</c:v>
                </c:pt>
                <c:pt idx="7">
                  <c:v>1973.0</c:v>
                </c:pt>
                <c:pt idx="8">
                  <c:v>1974.0</c:v>
                </c:pt>
                <c:pt idx="9">
                  <c:v>1975.0</c:v>
                </c:pt>
                <c:pt idx="10">
                  <c:v>1976.0</c:v>
                </c:pt>
                <c:pt idx="11">
                  <c:v>1977.0</c:v>
                </c:pt>
                <c:pt idx="12">
                  <c:v>1978.0</c:v>
                </c:pt>
                <c:pt idx="13">
                  <c:v>1979.0</c:v>
                </c:pt>
                <c:pt idx="14">
                  <c:v>1980.0</c:v>
                </c:pt>
                <c:pt idx="15">
                  <c:v>1981.0</c:v>
                </c:pt>
                <c:pt idx="16">
                  <c:v>1982.0</c:v>
                </c:pt>
                <c:pt idx="17">
                  <c:v>1983.0</c:v>
                </c:pt>
                <c:pt idx="18">
                  <c:v>1984.0</c:v>
                </c:pt>
                <c:pt idx="19">
                  <c:v>1985.0</c:v>
                </c:pt>
                <c:pt idx="20">
                  <c:v>1986.0</c:v>
                </c:pt>
                <c:pt idx="21">
                  <c:v>1987.0</c:v>
                </c:pt>
                <c:pt idx="22">
                  <c:v>1988.0</c:v>
                </c:pt>
                <c:pt idx="23">
                  <c:v>1989.0</c:v>
                </c:pt>
                <c:pt idx="24">
                  <c:v>1990.0</c:v>
                </c:pt>
                <c:pt idx="25">
                  <c:v>1991.0</c:v>
                </c:pt>
                <c:pt idx="26">
                  <c:v>1992.0</c:v>
                </c:pt>
                <c:pt idx="27">
                  <c:v>1993.0</c:v>
                </c:pt>
                <c:pt idx="28">
                  <c:v>1994.0</c:v>
                </c:pt>
                <c:pt idx="29">
                  <c:v>1995.0</c:v>
                </c:pt>
                <c:pt idx="30">
                  <c:v>1996.0</c:v>
                </c:pt>
                <c:pt idx="31">
                  <c:v>1997.0</c:v>
                </c:pt>
                <c:pt idx="32">
                  <c:v>1998.0</c:v>
                </c:pt>
                <c:pt idx="33">
                  <c:v>1999.0</c:v>
                </c:pt>
                <c:pt idx="34">
                  <c:v>2000.0</c:v>
                </c:pt>
                <c:pt idx="35">
                  <c:v>2001.0</c:v>
                </c:pt>
                <c:pt idx="36">
                  <c:v>2002.0</c:v>
                </c:pt>
                <c:pt idx="37">
                  <c:v>2003.0</c:v>
                </c:pt>
                <c:pt idx="38">
                  <c:v>2004.0</c:v>
                </c:pt>
                <c:pt idx="39">
                  <c:v>2005.0</c:v>
                </c:pt>
                <c:pt idx="40">
                  <c:v>2006.0</c:v>
                </c:pt>
                <c:pt idx="41">
                  <c:v>2007.0</c:v>
                </c:pt>
                <c:pt idx="42">
                  <c:v>2008.0</c:v>
                </c:pt>
                <c:pt idx="43">
                  <c:v>2009.0</c:v>
                </c:pt>
                <c:pt idx="44">
                  <c:v>2010.0</c:v>
                </c:pt>
                <c:pt idx="45">
                  <c:v>2011.0</c:v>
                </c:pt>
              </c:numCache>
            </c:numRef>
          </c:cat>
          <c:val>
            <c:numRef>
              <c:f>Sheet1!$E$4:$E$49</c:f>
              <c:numCache>
                <c:formatCode>_(* #,##0_);_(* \(#,##0\);_(* "-"??_);_(@_)</c:formatCode>
                <c:ptCount val="46"/>
                <c:pt idx="0">
                  <c:v>3624.813153961136</c:v>
                </c:pt>
                <c:pt idx="1">
                  <c:v>3734.047735021919</c:v>
                </c:pt>
                <c:pt idx="2">
                  <c:v>4028.301886792453</c:v>
                </c:pt>
                <c:pt idx="3">
                  <c:v>4376.731301939059</c:v>
                </c:pt>
                <c:pt idx="4">
                  <c:v>4690.242129084855</c:v>
                </c:pt>
                <c:pt idx="5">
                  <c:v>5208.591093040072</c:v>
                </c:pt>
                <c:pt idx="6">
                  <c:v>5732.403550563592</c:v>
                </c:pt>
                <c:pt idx="7">
                  <c:v>6458.843105806027</c:v>
                </c:pt>
                <c:pt idx="8">
                  <c:v>7024.701355753195</c:v>
                </c:pt>
                <c:pt idx="9">
                  <c:v>7797.709640298452</c:v>
                </c:pt>
                <c:pt idx="10">
                  <c:v>8454.00350423441</c:v>
                </c:pt>
                <c:pt idx="11">
                  <c:v>9431.72625293629</c:v>
                </c:pt>
                <c:pt idx="12">
                  <c:v>10625.55909965753</c:v>
                </c:pt>
                <c:pt idx="13">
                  <c:v>11857.79352031338</c:v>
                </c:pt>
                <c:pt idx="14">
                  <c:v>13177.92920318083</c:v>
                </c:pt>
                <c:pt idx="15">
                  <c:v>14766.78691923399</c:v>
                </c:pt>
                <c:pt idx="16">
                  <c:v>15565.25721184154</c:v>
                </c:pt>
                <c:pt idx="17">
                  <c:v>16185.04266930982</c:v>
                </c:pt>
                <c:pt idx="18">
                  <c:v>17738.19832523396</c:v>
                </c:pt>
                <c:pt idx="19">
                  <c:v>18587.12772608194</c:v>
                </c:pt>
                <c:pt idx="20">
                  <c:v>18832.73491960334</c:v>
                </c:pt>
                <c:pt idx="21">
                  <c:v>19604.49345295182</c:v>
                </c:pt>
                <c:pt idx="22">
                  <c:v>20769.8296896649</c:v>
                </c:pt>
                <c:pt idx="23">
                  <c:v>21728.63852201666</c:v>
                </c:pt>
                <c:pt idx="24">
                  <c:v>22847.55978471516</c:v>
                </c:pt>
                <c:pt idx="25">
                  <c:v>23549.80737316876</c:v>
                </c:pt>
                <c:pt idx="26">
                  <c:v>24972.4036946869</c:v>
                </c:pt>
                <c:pt idx="27">
                  <c:v>26470.95774066382</c:v>
                </c:pt>
                <c:pt idx="28">
                  <c:v>28061.8382414542</c:v>
                </c:pt>
                <c:pt idx="29">
                  <c:v>29453.41529529853</c:v>
                </c:pt>
                <c:pt idx="30">
                  <c:v>30888.23083430188</c:v>
                </c:pt>
                <c:pt idx="31">
                  <c:v>33073.24776963748</c:v>
                </c:pt>
                <c:pt idx="32">
                  <c:v>34515.04977725761</c:v>
                </c:pt>
                <c:pt idx="33">
                  <c:v>36766.76247001311</c:v>
                </c:pt>
                <c:pt idx="34">
                  <c:v>39759.68130686922</c:v>
                </c:pt>
                <c:pt idx="35">
                  <c:v>40893.08620333973</c:v>
                </c:pt>
                <c:pt idx="36">
                  <c:v>41539.45099841753</c:v>
                </c:pt>
                <c:pt idx="37">
                  <c:v>42404.80558354966</c:v>
                </c:pt>
                <c:pt idx="38">
                  <c:v>44057.57972709586</c:v>
                </c:pt>
                <c:pt idx="39">
                  <c:v>46920.17596280391</c:v>
                </c:pt>
                <c:pt idx="40">
                  <c:v>48774.44245992362</c:v>
                </c:pt>
                <c:pt idx="41">
                  <c:v>50507.84076498355</c:v>
                </c:pt>
                <c:pt idx="42">
                  <c:v>51636.1844110002</c:v>
                </c:pt>
                <c:pt idx="43">
                  <c:v>49157.76633860901</c:v>
                </c:pt>
                <c:pt idx="44">
                  <c:v>50141.92625065079</c:v>
                </c:pt>
                <c:pt idx="45">
                  <c:v>51654.98096855923</c:v>
                </c:pt>
              </c:numCache>
            </c:numRef>
          </c:val>
          <c:smooth val="0"/>
        </c:ser>
        <c:dLbls>
          <c:showLegendKey val="0"/>
          <c:showVal val="0"/>
          <c:showCatName val="0"/>
          <c:showSerName val="0"/>
          <c:showPercent val="0"/>
          <c:showBubbleSize val="0"/>
        </c:dLbls>
        <c:marker val="1"/>
        <c:smooth val="0"/>
        <c:axId val="-2113286968"/>
        <c:axId val="-2111191352"/>
      </c:lineChart>
      <c:lineChart>
        <c:grouping val="standard"/>
        <c:varyColors val="0"/>
        <c:ser>
          <c:idx val="1"/>
          <c:order val="1"/>
          <c:tx>
            <c:strRef>
              <c:f>Sheet1!$F$3</c:f>
              <c:strCache>
                <c:ptCount val="1"/>
                <c:pt idx="0">
                  <c:v>Colorado GINI</c:v>
                </c:pt>
              </c:strCache>
            </c:strRef>
          </c:tx>
          <c:marker>
            <c:symbol val="none"/>
          </c:marker>
          <c:cat>
            <c:numRef>
              <c:f>Sheet1!$D$4:$D$49</c:f>
              <c:numCache>
                <c:formatCode>General</c:formatCode>
                <c:ptCount val="46"/>
                <c:pt idx="0">
                  <c:v>1966.0</c:v>
                </c:pt>
                <c:pt idx="1">
                  <c:v>1967.0</c:v>
                </c:pt>
                <c:pt idx="2">
                  <c:v>1968.0</c:v>
                </c:pt>
                <c:pt idx="3">
                  <c:v>1969.0</c:v>
                </c:pt>
                <c:pt idx="4">
                  <c:v>1970.0</c:v>
                </c:pt>
                <c:pt idx="5">
                  <c:v>1971.0</c:v>
                </c:pt>
                <c:pt idx="6">
                  <c:v>1972.0</c:v>
                </c:pt>
                <c:pt idx="7">
                  <c:v>1973.0</c:v>
                </c:pt>
                <c:pt idx="8">
                  <c:v>1974.0</c:v>
                </c:pt>
                <c:pt idx="9">
                  <c:v>1975.0</c:v>
                </c:pt>
                <c:pt idx="10">
                  <c:v>1976.0</c:v>
                </c:pt>
                <c:pt idx="11">
                  <c:v>1977.0</c:v>
                </c:pt>
                <c:pt idx="12">
                  <c:v>1978.0</c:v>
                </c:pt>
                <c:pt idx="13">
                  <c:v>1979.0</c:v>
                </c:pt>
                <c:pt idx="14">
                  <c:v>1980.0</c:v>
                </c:pt>
                <c:pt idx="15">
                  <c:v>1981.0</c:v>
                </c:pt>
                <c:pt idx="16">
                  <c:v>1982.0</c:v>
                </c:pt>
                <c:pt idx="17">
                  <c:v>1983.0</c:v>
                </c:pt>
                <c:pt idx="18">
                  <c:v>1984.0</c:v>
                </c:pt>
                <c:pt idx="19">
                  <c:v>1985.0</c:v>
                </c:pt>
                <c:pt idx="20">
                  <c:v>1986.0</c:v>
                </c:pt>
                <c:pt idx="21">
                  <c:v>1987.0</c:v>
                </c:pt>
                <c:pt idx="22">
                  <c:v>1988.0</c:v>
                </c:pt>
                <c:pt idx="23">
                  <c:v>1989.0</c:v>
                </c:pt>
                <c:pt idx="24">
                  <c:v>1990.0</c:v>
                </c:pt>
                <c:pt idx="25">
                  <c:v>1991.0</c:v>
                </c:pt>
                <c:pt idx="26">
                  <c:v>1992.0</c:v>
                </c:pt>
                <c:pt idx="27">
                  <c:v>1993.0</c:v>
                </c:pt>
                <c:pt idx="28">
                  <c:v>1994.0</c:v>
                </c:pt>
                <c:pt idx="29">
                  <c:v>1995.0</c:v>
                </c:pt>
                <c:pt idx="30">
                  <c:v>1996.0</c:v>
                </c:pt>
                <c:pt idx="31">
                  <c:v>1997.0</c:v>
                </c:pt>
                <c:pt idx="32">
                  <c:v>1998.0</c:v>
                </c:pt>
                <c:pt idx="33">
                  <c:v>1999.0</c:v>
                </c:pt>
                <c:pt idx="34">
                  <c:v>2000.0</c:v>
                </c:pt>
                <c:pt idx="35">
                  <c:v>2001.0</c:v>
                </c:pt>
                <c:pt idx="36">
                  <c:v>2002.0</c:v>
                </c:pt>
                <c:pt idx="37">
                  <c:v>2003.0</c:v>
                </c:pt>
                <c:pt idx="38">
                  <c:v>2004.0</c:v>
                </c:pt>
                <c:pt idx="39">
                  <c:v>2005.0</c:v>
                </c:pt>
                <c:pt idx="40">
                  <c:v>2006.0</c:v>
                </c:pt>
                <c:pt idx="41">
                  <c:v>2007.0</c:v>
                </c:pt>
                <c:pt idx="42">
                  <c:v>2008.0</c:v>
                </c:pt>
                <c:pt idx="43">
                  <c:v>2009.0</c:v>
                </c:pt>
                <c:pt idx="44">
                  <c:v>2010.0</c:v>
                </c:pt>
                <c:pt idx="45">
                  <c:v>2011.0</c:v>
                </c:pt>
              </c:numCache>
            </c:numRef>
          </c:cat>
          <c:val>
            <c:numRef>
              <c:f>Sheet1!$F$4:$F$49</c:f>
              <c:numCache>
                <c:formatCode>General</c:formatCode>
                <c:ptCount val="46"/>
                <c:pt idx="0">
                  <c:v>0.357003326509856</c:v>
                </c:pt>
                <c:pt idx="1">
                  <c:v>0.362245324560241</c:v>
                </c:pt>
                <c:pt idx="2">
                  <c:v>0.368390166150223</c:v>
                </c:pt>
                <c:pt idx="3">
                  <c:v>0.3745974861215</c:v>
                </c:pt>
                <c:pt idx="4">
                  <c:v>0.357805879875518</c:v>
                </c:pt>
                <c:pt idx="5">
                  <c:v>0.364896480229871</c:v>
                </c:pt>
                <c:pt idx="6">
                  <c:v>0.378992933035238</c:v>
                </c:pt>
                <c:pt idx="7">
                  <c:v>0.373206646215135</c:v>
                </c:pt>
                <c:pt idx="8">
                  <c:v>0.387024420696015</c:v>
                </c:pt>
                <c:pt idx="9">
                  <c:v>0.373656753464535</c:v>
                </c:pt>
                <c:pt idx="10">
                  <c:v>0.36812942716294</c:v>
                </c:pt>
                <c:pt idx="11">
                  <c:v>0.3782998714863</c:v>
                </c:pt>
                <c:pt idx="12">
                  <c:v>0.381377318388697</c:v>
                </c:pt>
                <c:pt idx="13">
                  <c:v>0.382387720626784</c:v>
                </c:pt>
                <c:pt idx="14">
                  <c:v>0.386963411484578</c:v>
                </c:pt>
                <c:pt idx="15">
                  <c:v>0.381923385627189</c:v>
                </c:pt>
                <c:pt idx="16">
                  <c:v>0.392909605844925</c:v>
                </c:pt>
                <c:pt idx="17">
                  <c:v>0.395838975890665</c:v>
                </c:pt>
                <c:pt idx="18">
                  <c:v>0.394880071922308</c:v>
                </c:pt>
                <c:pt idx="19">
                  <c:v>0.399000861397485</c:v>
                </c:pt>
                <c:pt idx="20">
                  <c:v>0.40857172976966</c:v>
                </c:pt>
                <c:pt idx="21">
                  <c:v>0.4143618055015</c:v>
                </c:pt>
                <c:pt idx="22">
                  <c:v>0.434725659592829</c:v>
                </c:pt>
                <c:pt idx="23">
                  <c:v>0.446375635287089</c:v>
                </c:pt>
                <c:pt idx="24">
                  <c:v>0.447906896901907</c:v>
                </c:pt>
                <c:pt idx="25">
                  <c:v>0.447710956037798</c:v>
                </c:pt>
                <c:pt idx="26">
                  <c:v>0.450630273868726</c:v>
                </c:pt>
                <c:pt idx="27">
                  <c:v>0.438957178080398</c:v>
                </c:pt>
                <c:pt idx="28">
                  <c:v>0.436851084427779</c:v>
                </c:pt>
                <c:pt idx="29">
                  <c:v>0.439105641560702</c:v>
                </c:pt>
                <c:pt idx="30">
                  <c:v>0.449474578464238</c:v>
                </c:pt>
                <c:pt idx="31">
                  <c:v>0.445108205648726</c:v>
                </c:pt>
                <c:pt idx="32">
                  <c:v>0.453749630774417</c:v>
                </c:pt>
                <c:pt idx="33">
                  <c:v>0.461174815232559</c:v>
                </c:pt>
                <c:pt idx="34">
                  <c:v>0.468182600801806</c:v>
                </c:pt>
                <c:pt idx="35">
                  <c:v>0.449471640124524</c:v>
                </c:pt>
                <c:pt idx="36">
                  <c:v>0.447404904759131</c:v>
                </c:pt>
                <c:pt idx="37">
                  <c:v>0.438677185235513</c:v>
                </c:pt>
                <c:pt idx="38">
                  <c:v>0.436494153477216</c:v>
                </c:pt>
                <c:pt idx="39">
                  <c:v>0.45</c:v>
                </c:pt>
                <c:pt idx="40">
                  <c:v>0.45</c:v>
                </c:pt>
                <c:pt idx="41">
                  <c:v>0.452</c:v>
                </c:pt>
                <c:pt idx="42">
                  <c:v>0.457</c:v>
                </c:pt>
                <c:pt idx="43">
                  <c:v>0.453</c:v>
                </c:pt>
                <c:pt idx="44">
                  <c:v>0.457</c:v>
                </c:pt>
                <c:pt idx="45">
                  <c:v>0.4588</c:v>
                </c:pt>
              </c:numCache>
            </c:numRef>
          </c:val>
          <c:smooth val="0"/>
        </c:ser>
        <c:dLbls>
          <c:showLegendKey val="0"/>
          <c:showVal val="0"/>
          <c:showCatName val="0"/>
          <c:showSerName val="0"/>
          <c:showPercent val="0"/>
          <c:showBubbleSize val="0"/>
        </c:dLbls>
        <c:marker val="1"/>
        <c:smooth val="0"/>
        <c:axId val="-2111184984"/>
        <c:axId val="-2111188248"/>
      </c:lineChart>
      <c:catAx>
        <c:axId val="-2113286968"/>
        <c:scaling>
          <c:orientation val="minMax"/>
        </c:scaling>
        <c:delete val="0"/>
        <c:axPos val="b"/>
        <c:numFmt formatCode="General" sourceLinked="1"/>
        <c:majorTickMark val="out"/>
        <c:minorTickMark val="none"/>
        <c:tickLblPos val="nextTo"/>
        <c:txPr>
          <a:bodyPr/>
          <a:lstStyle/>
          <a:p>
            <a:pPr>
              <a:defRPr sz="1600"/>
            </a:pPr>
            <a:endParaRPr lang="en-US"/>
          </a:p>
        </c:txPr>
        <c:crossAx val="-2111191352"/>
        <c:crosses val="autoZero"/>
        <c:auto val="1"/>
        <c:lblAlgn val="ctr"/>
        <c:lblOffset val="100"/>
        <c:tickLblSkip val="10"/>
        <c:tickMarkSkip val="10"/>
        <c:noMultiLvlLbl val="0"/>
      </c:catAx>
      <c:valAx>
        <c:axId val="-2111191352"/>
        <c:scaling>
          <c:orientation val="minMax"/>
        </c:scaling>
        <c:delete val="0"/>
        <c:axPos val="l"/>
        <c:numFmt formatCode="_(* #,##0_);_(* \(#,##0\);_(* &quot;-&quot;??_);_(@_)" sourceLinked="1"/>
        <c:majorTickMark val="out"/>
        <c:minorTickMark val="none"/>
        <c:tickLblPos val="nextTo"/>
        <c:txPr>
          <a:bodyPr/>
          <a:lstStyle/>
          <a:p>
            <a:pPr>
              <a:defRPr sz="1600"/>
            </a:pPr>
            <a:endParaRPr lang="en-US"/>
          </a:p>
        </c:txPr>
        <c:crossAx val="-2113286968"/>
        <c:crosses val="autoZero"/>
        <c:crossBetween val="between"/>
      </c:valAx>
      <c:valAx>
        <c:axId val="-2111188248"/>
        <c:scaling>
          <c:orientation val="minMax"/>
          <c:min val="0.25"/>
        </c:scaling>
        <c:delete val="0"/>
        <c:axPos val="r"/>
        <c:numFmt formatCode="General" sourceLinked="1"/>
        <c:majorTickMark val="out"/>
        <c:minorTickMark val="none"/>
        <c:tickLblPos val="nextTo"/>
        <c:txPr>
          <a:bodyPr/>
          <a:lstStyle/>
          <a:p>
            <a:pPr>
              <a:defRPr sz="1800"/>
            </a:pPr>
            <a:endParaRPr lang="en-US"/>
          </a:p>
        </c:txPr>
        <c:crossAx val="-2111184984"/>
        <c:crosses val="max"/>
        <c:crossBetween val="between"/>
      </c:valAx>
      <c:catAx>
        <c:axId val="-2111184984"/>
        <c:scaling>
          <c:orientation val="minMax"/>
        </c:scaling>
        <c:delete val="1"/>
        <c:axPos val="b"/>
        <c:numFmt formatCode="General" sourceLinked="1"/>
        <c:majorTickMark val="out"/>
        <c:minorTickMark val="none"/>
        <c:tickLblPos val="nextTo"/>
        <c:crossAx val="-2111188248"/>
        <c:crosses val="autoZero"/>
        <c:auto val="1"/>
        <c:lblAlgn val="ctr"/>
        <c:lblOffset val="100"/>
        <c:noMultiLvlLbl val="0"/>
      </c:catAx>
    </c:plotArea>
    <c:legend>
      <c:legendPos val="r"/>
      <c:layout>
        <c:manualLayout>
          <c:xMode val="edge"/>
          <c:yMode val="edge"/>
          <c:x val="0.224463817022872"/>
          <c:y val="0.904228194301799"/>
          <c:w val="0.561250468691414"/>
          <c:h val="0.0957718120945312"/>
        </c:manualLayout>
      </c:layout>
      <c:overlay val="0"/>
      <c:txPr>
        <a:bodyPr/>
        <a:lstStyle/>
        <a:p>
          <a:pPr>
            <a:defRPr sz="20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Personal Consumption </a:t>
            </a:r>
            <a:r>
              <a:rPr lang="en-US" sz="1800" dirty="0" smtClean="0"/>
              <a:t>Per</a:t>
            </a:r>
            <a:r>
              <a:rPr lang="en-US" sz="1800" baseline="0" dirty="0" smtClean="0"/>
              <a:t> Capita</a:t>
            </a:r>
            <a:endParaRPr lang="en-US" sz="1800" dirty="0"/>
          </a:p>
        </c:rich>
      </c:tx>
      <c:layout>
        <c:manualLayout>
          <c:xMode val="edge"/>
          <c:yMode val="edge"/>
          <c:x val="0.345179665708768"/>
          <c:y val="0.0"/>
        </c:manualLayout>
      </c:layout>
      <c:overlay val="1"/>
    </c:title>
    <c:autoTitleDeleted val="0"/>
    <c:plotArea>
      <c:layout>
        <c:manualLayout>
          <c:layoutTarget val="inner"/>
          <c:xMode val="edge"/>
          <c:yMode val="edge"/>
          <c:x val="0.193664046843724"/>
          <c:y val="0.106026447007799"/>
          <c:w val="0.702940880104795"/>
          <c:h val="0.606925032808399"/>
        </c:manualLayout>
      </c:layout>
      <c:scatterChart>
        <c:scatterStyle val="smoothMarker"/>
        <c:varyColors val="0"/>
        <c:ser>
          <c:idx val="0"/>
          <c:order val="0"/>
          <c:tx>
            <c:strRef>
              <c:f>'Pop,GSP,Income'!$AV$2</c:f>
              <c:strCache>
                <c:ptCount val="1"/>
                <c:pt idx="0">
                  <c:v>Personal Consumption Per Capita</c:v>
                </c:pt>
              </c:strCache>
            </c:strRef>
          </c:tx>
          <c:marker>
            <c:symbol val="none"/>
          </c:marker>
          <c:xVal>
            <c:numRef>
              <c:f>'Pop,GSP,Income'!$AU$3:$AU$49</c:f>
              <c:numCache>
                <c:formatCode>General</c:formatCode>
                <c:ptCount val="47"/>
                <c:pt idx="0">
                  <c:v>2012.0</c:v>
                </c:pt>
                <c:pt idx="1">
                  <c:v>2011.0</c:v>
                </c:pt>
                <c:pt idx="2">
                  <c:v>2010.0</c:v>
                </c:pt>
                <c:pt idx="3">
                  <c:v>2009.0</c:v>
                </c:pt>
                <c:pt idx="4">
                  <c:v>2008.0</c:v>
                </c:pt>
                <c:pt idx="5">
                  <c:v>2007.0</c:v>
                </c:pt>
                <c:pt idx="6">
                  <c:v>2006.0</c:v>
                </c:pt>
                <c:pt idx="7">
                  <c:v>2005.0</c:v>
                </c:pt>
                <c:pt idx="8">
                  <c:v>2004.0</c:v>
                </c:pt>
                <c:pt idx="9">
                  <c:v>2003.0</c:v>
                </c:pt>
                <c:pt idx="10">
                  <c:v>2002.0</c:v>
                </c:pt>
                <c:pt idx="11">
                  <c:v>2001.0</c:v>
                </c:pt>
                <c:pt idx="12">
                  <c:v>2000.0</c:v>
                </c:pt>
                <c:pt idx="13">
                  <c:v>1999.0</c:v>
                </c:pt>
                <c:pt idx="14">
                  <c:v>1998.0</c:v>
                </c:pt>
                <c:pt idx="15">
                  <c:v>1997.0</c:v>
                </c:pt>
                <c:pt idx="16">
                  <c:v>1996.0</c:v>
                </c:pt>
                <c:pt idx="17">
                  <c:v>1995.0</c:v>
                </c:pt>
                <c:pt idx="18">
                  <c:v>1994.0</c:v>
                </c:pt>
                <c:pt idx="19">
                  <c:v>1993.0</c:v>
                </c:pt>
                <c:pt idx="20">
                  <c:v>1992.0</c:v>
                </c:pt>
                <c:pt idx="21">
                  <c:v>1991.0</c:v>
                </c:pt>
                <c:pt idx="22">
                  <c:v>1990.0</c:v>
                </c:pt>
                <c:pt idx="23">
                  <c:v>1989.0</c:v>
                </c:pt>
                <c:pt idx="24">
                  <c:v>1988.0</c:v>
                </c:pt>
                <c:pt idx="25">
                  <c:v>1987.0</c:v>
                </c:pt>
                <c:pt idx="26">
                  <c:v>1986.0</c:v>
                </c:pt>
                <c:pt idx="27">
                  <c:v>1985.0</c:v>
                </c:pt>
                <c:pt idx="28">
                  <c:v>1984.0</c:v>
                </c:pt>
                <c:pt idx="29">
                  <c:v>1983.0</c:v>
                </c:pt>
                <c:pt idx="30">
                  <c:v>1982.0</c:v>
                </c:pt>
                <c:pt idx="31">
                  <c:v>1981.0</c:v>
                </c:pt>
                <c:pt idx="32">
                  <c:v>1980.0</c:v>
                </c:pt>
                <c:pt idx="33">
                  <c:v>1979.0</c:v>
                </c:pt>
                <c:pt idx="34">
                  <c:v>1978.0</c:v>
                </c:pt>
                <c:pt idx="35">
                  <c:v>1977.0</c:v>
                </c:pt>
                <c:pt idx="36">
                  <c:v>1976.0</c:v>
                </c:pt>
                <c:pt idx="37">
                  <c:v>1975.0</c:v>
                </c:pt>
                <c:pt idx="38">
                  <c:v>1974.0</c:v>
                </c:pt>
                <c:pt idx="39">
                  <c:v>1973.0</c:v>
                </c:pt>
                <c:pt idx="40">
                  <c:v>1972.0</c:v>
                </c:pt>
                <c:pt idx="41">
                  <c:v>1971.0</c:v>
                </c:pt>
                <c:pt idx="42">
                  <c:v>1970.0</c:v>
                </c:pt>
                <c:pt idx="43">
                  <c:v>1969.0</c:v>
                </c:pt>
                <c:pt idx="44">
                  <c:v>1968.0</c:v>
                </c:pt>
                <c:pt idx="45">
                  <c:v>1967.0</c:v>
                </c:pt>
                <c:pt idx="46">
                  <c:v>1966.0</c:v>
                </c:pt>
              </c:numCache>
            </c:numRef>
          </c:xVal>
          <c:yVal>
            <c:numRef>
              <c:f>'Pop,GSP,Income'!$AV$3:$AV$49</c:f>
              <c:numCache>
                <c:formatCode>_("$"* #,##0_);_("$"* \(#,##0\);_("$"* "-"??_);_(@_)</c:formatCode>
                <c:ptCount val="47"/>
                <c:pt idx="0">
                  <c:v>37560.13822612987</c:v>
                </c:pt>
                <c:pt idx="1">
                  <c:v>36909.07943965428</c:v>
                </c:pt>
                <c:pt idx="2">
                  <c:v>37070.37770703995</c:v>
                </c:pt>
                <c:pt idx="3">
                  <c:v>36293.22611167956</c:v>
                </c:pt>
                <c:pt idx="4">
                  <c:v>38141.10541671458</c:v>
                </c:pt>
                <c:pt idx="5">
                  <c:v>38926.19234264606</c:v>
                </c:pt>
                <c:pt idx="6">
                  <c:v>38714.87971099329</c:v>
                </c:pt>
                <c:pt idx="7">
                  <c:v>38297.42910559678</c:v>
                </c:pt>
                <c:pt idx="8">
                  <c:v>37021.51558996483</c:v>
                </c:pt>
                <c:pt idx="9">
                  <c:v>35301.39796181234</c:v>
                </c:pt>
                <c:pt idx="10">
                  <c:v>34753.51772559959</c:v>
                </c:pt>
                <c:pt idx="11">
                  <c:v>34889.79331430273</c:v>
                </c:pt>
                <c:pt idx="12">
                  <c:v>35144.00325683673</c:v>
                </c:pt>
                <c:pt idx="13">
                  <c:v>33065.7182578461</c:v>
                </c:pt>
                <c:pt idx="14">
                  <c:v>31708.97497177165</c:v>
                </c:pt>
                <c:pt idx="15">
                  <c:v>31039.25401338699</c:v>
                </c:pt>
                <c:pt idx="16">
                  <c:v>30553.92216623055</c:v>
                </c:pt>
                <c:pt idx="17">
                  <c:v>29868.92827728173</c:v>
                </c:pt>
                <c:pt idx="18">
                  <c:v>29988.15556886016</c:v>
                </c:pt>
                <c:pt idx="19">
                  <c:v>29633.28043221348</c:v>
                </c:pt>
                <c:pt idx="20">
                  <c:v>28841.22143009591</c:v>
                </c:pt>
                <c:pt idx="21">
                  <c:v>28469.81252029234</c:v>
                </c:pt>
                <c:pt idx="22">
                  <c:v>28514.32096621531</c:v>
                </c:pt>
                <c:pt idx="23">
                  <c:v>27957.34912240503</c:v>
                </c:pt>
                <c:pt idx="24">
                  <c:v>26646.39267160063</c:v>
                </c:pt>
                <c:pt idx="25">
                  <c:v>25813.50044173046</c:v>
                </c:pt>
                <c:pt idx="26">
                  <c:v>25479.80480881265</c:v>
                </c:pt>
                <c:pt idx="27">
                  <c:v>24635.41761138635</c:v>
                </c:pt>
                <c:pt idx="28">
                  <c:v>24317.24107235383</c:v>
                </c:pt>
                <c:pt idx="29">
                  <c:v>23150.13444618005</c:v>
                </c:pt>
                <c:pt idx="30">
                  <c:v>22734.03251041575</c:v>
                </c:pt>
                <c:pt idx="31">
                  <c:v>23662.8011835807</c:v>
                </c:pt>
                <c:pt idx="32">
                  <c:v>23653.87181227976</c:v>
                </c:pt>
                <c:pt idx="33">
                  <c:v>23480.38721121557</c:v>
                </c:pt>
                <c:pt idx="34">
                  <c:v>24415.59412397355</c:v>
                </c:pt>
                <c:pt idx="35">
                  <c:v>24117.07979509254</c:v>
                </c:pt>
                <c:pt idx="36">
                  <c:v>23618.64410308436</c:v>
                </c:pt>
                <c:pt idx="37">
                  <c:v>22575.18063279492</c:v>
                </c:pt>
                <c:pt idx="38">
                  <c:v>22683.60762119757</c:v>
                </c:pt>
                <c:pt idx="39">
                  <c:v>23287.82140486324</c:v>
                </c:pt>
                <c:pt idx="40">
                  <c:v>22455.67520844689</c:v>
                </c:pt>
                <c:pt idx="41">
                  <c:v>21404.42783878134</c:v>
                </c:pt>
                <c:pt idx="42">
                  <c:v>20446.33622389366</c:v>
                </c:pt>
                <c:pt idx="43">
                  <c:v>20269.84143834444</c:v>
                </c:pt>
                <c:pt idx="44">
                  <c:v>19322.99271253997</c:v>
                </c:pt>
                <c:pt idx="45">
                  <c:v>18312.36975434915</c:v>
                </c:pt>
                <c:pt idx="46">
                  <c:v>17997.40919929294</c:v>
                </c:pt>
              </c:numCache>
            </c:numRef>
          </c:yVal>
          <c:smooth val="1"/>
        </c:ser>
        <c:ser>
          <c:idx val="2"/>
          <c:order val="1"/>
          <c:tx>
            <c:strRef>
              <c:f>'Pop,GSP,Income'!$AX$2</c:f>
              <c:strCache>
                <c:ptCount val="1"/>
                <c:pt idx="0">
                  <c:v>Weighted Personal Consumption</c:v>
                </c:pt>
              </c:strCache>
            </c:strRef>
          </c:tx>
          <c:marker>
            <c:symbol val="none"/>
          </c:marker>
          <c:xVal>
            <c:numRef>
              <c:f>'Pop,GSP,Income'!$AU$3:$AU$49</c:f>
              <c:numCache>
                <c:formatCode>General</c:formatCode>
                <c:ptCount val="47"/>
                <c:pt idx="0">
                  <c:v>2012.0</c:v>
                </c:pt>
                <c:pt idx="1">
                  <c:v>2011.0</c:v>
                </c:pt>
                <c:pt idx="2">
                  <c:v>2010.0</c:v>
                </c:pt>
                <c:pt idx="3">
                  <c:v>2009.0</c:v>
                </c:pt>
                <c:pt idx="4">
                  <c:v>2008.0</c:v>
                </c:pt>
                <c:pt idx="5">
                  <c:v>2007.0</c:v>
                </c:pt>
                <c:pt idx="6">
                  <c:v>2006.0</c:v>
                </c:pt>
                <c:pt idx="7">
                  <c:v>2005.0</c:v>
                </c:pt>
                <c:pt idx="8">
                  <c:v>2004.0</c:v>
                </c:pt>
                <c:pt idx="9">
                  <c:v>2003.0</c:v>
                </c:pt>
                <c:pt idx="10">
                  <c:v>2002.0</c:v>
                </c:pt>
                <c:pt idx="11">
                  <c:v>2001.0</c:v>
                </c:pt>
                <c:pt idx="12">
                  <c:v>2000.0</c:v>
                </c:pt>
                <c:pt idx="13">
                  <c:v>1999.0</c:v>
                </c:pt>
                <c:pt idx="14">
                  <c:v>1998.0</c:v>
                </c:pt>
                <c:pt idx="15">
                  <c:v>1997.0</c:v>
                </c:pt>
                <c:pt idx="16">
                  <c:v>1996.0</c:v>
                </c:pt>
                <c:pt idx="17">
                  <c:v>1995.0</c:v>
                </c:pt>
                <c:pt idx="18">
                  <c:v>1994.0</c:v>
                </c:pt>
                <c:pt idx="19">
                  <c:v>1993.0</c:v>
                </c:pt>
                <c:pt idx="20">
                  <c:v>1992.0</c:v>
                </c:pt>
                <c:pt idx="21">
                  <c:v>1991.0</c:v>
                </c:pt>
                <c:pt idx="22">
                  <c:v>1990.0</c:v>
                </c:pt>
                <c:pt idx="23">
                  <c:v>1989.0</c:v>
                </c:pt>
                <c:pt idx="24">
                  <c:v>1988.0</c:v>
                </c:pt>
                <c:pt idx="25">
                  <c:v>1987.0</c:v>
                </c:pt>
                <c:pt idx="26">
                  <c:v>1986.0</c:v>
                </c:pt>
                <c:pt idx="27">
                  <c:v>1985.0</c:v>
                </c:pt>
                <c:pt idx="28">
                  <c:v>1984.0</c:v>
                </c:pt>
                <c:pt idx="29">
                  <c:v>1983.0</c:v>
                </c:pt>
                <c:pt idx="30">
                  <c:v>1982.0</c:v>
                </c:pt>
                <c:pt idx="31">
                  <c:v>1981.0</c:v>
                </c:pt>
                <c:pt idx="32">
                  <c:v>1980.0</c:v>
                </c:pt>
                <c:pt idx="33">
                  <c:v>1979.0</c:v>
                </c:pt>
                <c:pt idx="34">
                  <c:v>1978.0</c:v>
                </c:pt>
                <c:pt idx="35">
                  <c:v>1977.0</c:v>
                </c:pt>
                <c:pt idx="36">
                  <c:v>1976.0</c:v>
                </c:pt>
                <c:pt idx="37">
                  <c:v>1975.0</c:v>
                </c:pt>
                <c:pt idx="38">
                  <c:v>1974.0</c:v>
                </c:pt>
                <c:pt idx="39">
                  <c:v>1973.0</c:v>
                </c:pt>
                <c:pt idx="40">
                  <c:v>1972.0</c:v>
                </c:pt>
                <c:pt idx="41">
                  <c:v>1971.0</c:v>
                </c:pt>
                <c:pt idx="42">
                  <c:v>1970.0</c:v>
                </c:pt>
                <c:pt idx="43">
                  <c:v>1969.0</c:v>
                </c:pt>
                <c:pt idx="44">
                  <c:v>1968.0</c:v>
                </c:pt>
                <c:pt idx="45">
                  <c:v>1967.0</c:v>
                </c:pt>
                <c:pt idx="46">
                  <c:v>1966.0</c:v>
                </c:pt>
              </c:numCache>
            </c:numRef>
          </c:xVal>
          <c:yVal>
            <c:numRef>
              <c:f>'Pop,GSP,Income'!$AX$3:$AX$49</c:f>
              <c:numCache>
                <c:formatCode>_(* #,##0_);_(* \(#,##0\);_(* "-"??_);_(@_)</c:formatCode>
                <c:ptCount val="47"/>
                <c:pt idx="0">
                  <c:v>27617.74869568373</c:v>
                </c:pt>
                <c:pt idx="1">
                  <c:v>27328.5818739165</c:v>
                </c:pt>
                <c:pt idx="2">
                  <c:v>27556.12224727888</c:v>
                </c:pt>
                <c:pt idx="3">
                  <c:v>27216.64973617869</c:v>
                </c:pt>
                <c:pt idx="4">
                  <c:v>28352.04355929022</c:v>
                </c:pt>
                <c:pt idx="5">
                  <c:v>29255.7193535593</c:v>
                </c:pt>
                <c:pt idx="6">
                  <c:v>29226.22290119851</c:v>
                </c:pt>
                <c:pt idx="7">
                  <c:v>28911.08555517974</c:v>
                </c:pt>
                <c:pt idx="8">
                  <c:v>28812.6401161606</c:v>
                </c:pt>
                <c:pt idx="9">
                  <c:v>27337.20740404212</c:v>
                </c:pt>
                <c:pt idx="10">
                  <c:v>26387.92986193735</c:v>
                </c:pt>
                <c:pt idx="11">
                  <c:v>26369.59099980731</c:v>
                </c:pt>
                <c:pt idx="12">
                  <c:v>25500.18037517193</c:v>
                </c:pt>
                <c:pt idx="13">
                  <c:v>24356.7686068314</c:v>
                </c:pt>
                <c:pt idx="14">
                  <c:v>23739.58979329528</c:v>
                </c:pt>
                <c:pt idx="15">
                  <c:v>23689.34027151456</c:v>
                </c:pt>
                <c:pt idx="16">
                  <c:v>23092.40288866044</c:v>
                </c:pt>
                <c:pt idx="17">
                  <c:v>23107.76354644871</c:v>
                </c:pt>
                <c:pt idx="18">
                  <c:v>23319.73596154078</c:v>
                </c:pt>
                <c:pt idx="19">
                  <c:v>22933.21103276718</c:v>
                </c:pt>
                <c:pt idx="20">
                  <c:v>21742.05429121903</c:v>
                </c:pt>
                <c:pt idx="21">
                  <c:v>21602.01069586235</c:v>
                </c:pt>
                <c:pt idx="22">
                  <c:v>21626.31755830501</c:v>
                </c:pt>
                <c:pt idx="23">
                  <c:v>21276.62799222754</c:v>
                </c:pt>
                <c:pt idx="24">
                  <c:v>20822.38346680526</c:v>
                </c:pt>
                <c:pt idx="25">
                  <c:v>21162.86570898432</c:v>
                </c:pt>
                <c:pt idx="26">
                  <c:v>21185.32228729363</c:v>
                </c:pt>
                <c:pt idx="27">
                  <c:v>20974.58550618936</c:v>
                </c:pt>
                <c:pt idx="28">
                  <c:v>20919.74444509621</c:v>
                </c:pt>
                <c:pt idx="29">
                  <c:v>19867.45577652696</c:v>
                </c:pt>
                <c:pt idx="30">
                  <c:v>19655.81798714608</c:v>
                </c:pt>
                <c:pt idx="31">
                  <c:v>21047.33894579206</c:v>
                </c:pt>
                <c:pt idx="32">
                  <c:v>20765.36778588027</c:v>
                </c:pt>
                <c:pt idx="33">
                  <c:v>20859.72644028285</c:v>
                </c:pt>
                <c:pt idx="34">
                  <c:v>21748.02020557567</c:v>
                </c:pt>
                <c:pt idx="35">
                  <c:v>21656.87641962552</c:v>
                </c:pt>
                <c:pt idx="36">
                  <c:v>21795.24316908132</c:v>
                </c:pt>
                <c:pt idx="37">
                  <c:v>20524.17408385256</c:v>
                </c:pt>
                <c:pt idx="38">
                  <c:v>19910.4487668193</c:v>
                </c:pt>
                <c:pt idx="39">
                  <c:v>21197.60447231423</c:v>
                </c:pt>
                <c:pt idx="40">
                  <c:v>20128.0775978871</c:v>
                </c:pt>
                <c:pt idx="41">
                  <c:v>19926.96879805003</c:v>
                </c:pt>
                <c:pt idx="42">
                  <c:v>19412.22501725246</c:v>
                </c:pt>
                <c:pt idx="43">
                  <c:v>18382.00096816531</c:v>
                </c:pt>
                <c:pt idx="44">
                  <c:v>17818.60306002264</c:v>
                </c:pt>
                <c:pt idx="45">
                  <c:v>17173.11395547129</c:v>
                </c:pt>
                <c:pt idx="46">
                  <c:v>17125.56940080384</c:v>
                </c:pt>
              </c:numCache>
            </c:numRef>
          </c:yVal>
          <c:smooth val="1"/>
        </c:ser>
        <c:dLbls>
          <c:showLegendKey val="0"/>
          <c:showVal val="0"/>
          <c:showCatName val="0"/>
          <c:showSerName val="0"/>
          <c:showPercent val="0"/>
          <c:showBubbleSize val="0"/>
        </c:dLbls>
        <c:axId val="-2124197176"/>
        <c:axId val="-2124194088"/>
      </c:scatterChart>
      <c:valAx>
        <c:axId val="-2124197176"/>
        <c:scaling>
          <c:orientation val="minMax"/>
        </c:scaling>
        <c:delete val="0"/>
        <c:axPos val="b"/>
        <c:numFmt formatCode="General" sourceLinked="1"/>
        <c:majorTickMark val="out"/>
        <c:minorTickMark val="none"/>
        <c:tickLblPos val="nextTo"/>
        <c:txPr>
          <a:bodyPr/>
          <a:lstStyle/>
          <a:p>
            <a:pPr>
              <a:defRPr sz="1600"/>
            </a:pPr>
            <a:endParaRPr lang="en-US"/>
          </a:p>
        </c:txPr>
        <c:crossAx val="-2124194088"/>
        <c:crosses val="autoZero"/>
        <c:crossBetween val="midCat"/>
      </c:valAx>
      <c:valAx>
        <c:axId val="-2124194088"/>
        <c:scaling>
          <c:orientation val="minMax"/>
          <c:min val="10000.0"/>
        </c:scaling>
        <c:delete val="0"/>
        <c:axPos val="l"/>
        <c:numFmt formatCode="_(&quot;$&quot;* #,##0_);_(&quot;$&quot;* \(#,##0\);_(&quot;$&quot;* &quot;-&quot;??_);_(@_)" sourceLinked="1"/>
        <c:majorTickMark val="out"/>
        <c:minorTickMark val="none"/>
        <c:tickLblPos val="nextTo"/>
        <c:txPr>
          <a:bodyPr/>
          <a:lstStyle/>
          <a:p>
            <a:pPr>
              <a:defRPr sz="1600"/>
            </a:pPr>
            <a:endParaRPr lang="en-US"/>
          </a:p>
        </c:txPr>
        <c:crossAx val="-2124197176"/>
        <c:crosses val="autoZero"/>
        <c:crossBetween val="midCat"/>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0.04348</cdr:y>
    </cdr:from>
    <cdr:to>
      <cdr:x>0.17347</cdr:x>
      <cdr:y>0.10145</cdr:y>
    </cdr:to>
    <cdr:sp macro="" textlink="">
      <cdr:nvSpPr>
        <cdr:cNvPr id="2" name="TextBox 1"/>
        <cdr:cNvSpPr txBox="1"/>
      </cdr:nvSpPr>
      <cdr:spPr>
        <a:xfrm xmlns:a="http://schemas.openxmlformats.org/drawingml/2006/main">
          <a:off x="-725231" y="2286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GSP per capita</a:t>
          </a:r>
          <a:endParaRPr lang="en-US" sz="1400" b="1" dirty="0"/>
        </a:p>
      </cdr:txBody>
    </cdr:sp>
  </cdr:relSizeAnchor>
  <cdr:relSizeAnchor xmlns:cdr="http://schemas.openxmlformats.org/drawingml/2006/chartDrawing">
    <cdr:from>
      <cdr:x>0.82781</cdr:x>
      <cdr:y>0.05797</cdr:y>
    </cdr:from>
    <cdr:to>
      <cdr:x>0.98655</cdr:x>
      <cdr:y>0.13043</cdr:y>
    </cdr:to>
    <cdr:sp macro="" textlink="">
      <cdr:nvSpPr>
        <cdr:cNvPr id="3" name="TextBox 2"/>
        <cdr:cNvSpPr txBox="1"/>
      </cdr:nvSpPr>
      <cdr:spPr>
        <a:xfrm xmlns:a="http://schemas.openxmlformats.org/drawingml/2006/main">
          <a:off x="6527625" y="304800"/>
          <a:ext cx="1251705"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GINI Index</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E6150BF-76DD-43E4-B67D-2C0D40393097}" type="datetimeFigureOut">
              <a:rPr lang="en-US" smtClean="0"/>
              <a:t>5/10/13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1D23271-FD2D-4E58-A13B-E616F5601D69}" type="slidenum">
              <a:rPr lang="en-US" smtClean="0"/>
              <a:t>‹#›</a:t>
            </a:fld>
            <a:endParaRPr lang="en-US"/>
          </a:p>
        </p:txBody>
      </p:sp>
    </p:spTree>
    <p:extLst>
      <p:ext uri="{BB962C8B-B14F-4D97-AF65-F5344CB8AC3E}">
        <p14:creationId xmlns:p14="http://schemas.microsoft.com/office/powerpoint/2010/main" val="279393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3542C4-6979-4E79-A51A-E024883E06D4}" type="datetimeFigureOut">
              <a:rPr lang="en-US" smtClean="0"/>
              <a:t>5/10/13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10945D-7F6A-48E7-8E75-3C71586C31B0}" type="slidenum">
              <a:rPr lang="en-US" smtClean="0"/>
              <a:t>‹#›</a:t>
            </a:fld>
            <a:endParaRPr lang="en-US"/>
          </a:p>
        </p:txBody>
      </p:sp>
    </p:spTree>
    <p:extLst>
      <p:ext uri="{BB962C8B-B14F-4D97-AF65-F5344CB8AC3E}">
        <p14:creationId xmlns:p14="http://schemas.microsoft.com/office/powerpoint/2010/main" val="369490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Makes</a:t>
            </a:r>
            <a:r>
              <a:rPr lang="en-US" baseline="0" dirty="0" smtClean="0"/>
              <a:t> no distinction between $100 spent on a dinner at a restaurant, $100 on asthma medication, or $100 to replace a stolen laptop.  </a:t>
            </a:r>
            <a:endParaRPr lang="en-US" dirty="0"/>
          </a:p>
        </p:txBody>
      </p:sp>
      <p:sp>
        <p:nvSpPr>
          <p:cNvPr id="4" name="Slide Number Placeholder 3"/>
          <p:cNvSpPr>
            <a:spLocks noGrp="1"/>
          </p:cNvSpPr>
          <p:nvPr>
            <p:ph type="sldNum" sz="quarter" idx="10"/>
          </p:nvPr>
        </p:nvSpPr>
        <p:spPr/>
        <p:txBody>
          <a:bodyPr/>
          <a:lstStyle/>
          <a:p>
            <a:fld id="{BB10945D-7F6A-48E7-8E75-3C71586C31B0}" type="slidenum">
              <a:rPr lang="en-US" smtClean="0"/>
              <a:t>6</a:t>
            </a:fld>
            <a:endParaRPr lang="en-US"/>
          </a:p>
        </p:txBody>
      </p:sp>
    </p:spTree>
    <p:extLst>
      <p:ext uri="{BB962C8B-B14F-4D97-AF65-F5344CB8AC3E}">
        <p14:creationId xmlns:p14="http://schemas.microsoft.com/office/powerpoint/2010/main" val="25877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define, the GDP is the market value of all final goods and services. And while this is an important measure, it is a very incomplete one. First, GDP does not measure </a:t>
            </a:r>
            <a:r>
              <a:rPr lang="en-US" i="1" dirty="0" smtClean="0"/>
              <a:t>what</a:t>
            </a:r>
            <a:r>
              <a:rPr lang="en-US" dirty="0" smtClean="0"/>
              <a:t> is being measured. It does not distinguish between buying a nice dinner, having to replace a stolen laptop, or paying for your asthma medication. </a:t>
            </a:r>
          </a:p>
          <a:p>
            <a:r>
              <a:rPr lang="en-US" dirty="0" smtClean="0"/>
              <a:t/>
            </a:r>
            <a:br>
              <a:rPr lang="en-US" dirty="0" smtClean="0"/>
            </a:br>
            <a:r>
              <a:rPr lang="en-US" dirty="0" smtClean="0"/>
              <a:t>Second, GDP doesn’t care </a:t>
            </a:r>
            <a:r>
              <a:rPr lang="en-US" i="1" dirty="0" smtClean="0"/>
              <a:t>who</a:t>
            </a:r>
            <a:r>
              <a:rPr lang="en-US" dirty="0" smtClean="0"/>
              <a:t> does the buying. Equality is not included. So GDP ignores whether the very few buy everything or there is more equitable distribution of income and purchasing. Third, GDP </a:t>
            </a:r>
            <a:r>
              <a:rPr lang="en-US" i="1" dirty="0" smtClean="0"/>
              <a:t>misses</a:t>
            </a:r>
            <a:r>
              <a:rPr lang="en-US" dirty="0" smtClean="0"/>
              <a:t> critical non-market activities like pollution, resource depletion, volunteerism, and family contributions.</a:t>
            </a:r>
          </a:p>
          <a:p>
            <a:endParaRPr lang="en-US" dirty="0"/>
          </a:p>
        </p:txBody>
      </p:sp>
      <p:sp>
        <p:nvSpPr>
          <p:cNvPr id="4" name="Slide Number Placeholder 3"/>
          <p:cNvSpPr>
            <a:spLocks noGrp="1"/>
          </p:cNvSpPr>
          <p:nvPr>
            <p:ph type="sldNum" sz="quarter" idx="10"/>
          </p:nvPr>
        </p:nvSpPr>
        <p:spPr/>
        <p:txBody>
          <a:bodyPr/>
          <a:lstStyle/>
          <a:p>
            <a:fld id="{BB10945D-7F6A-48E7-8E75-3C71586C31B0}" type="slidenum">
              <a:rPr lang="en-US" smtClean="0"/>
              <a:t>8</a:t>
            </a:fld>
            <a:endParaRPr lang="en-US"/>
          </a:p>
        </p:txBody>
      </p:sp>
    </p:spTree>
    <p:extLst>
      <p:ext uri="{BB962C8B-B14F-4D97-AF65-F5344CB8AC3E}">
        <p14:creationId xmlns:p14="http://schemas.microsoft.com/office/powerpoint/2010/main" val="19088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trends mirrored in many other states. Income inequality and wealth gap growing. </a:t>
            </a:r>
          </a:p>
          <a:p>
            <a:endParaRPr lang="en-US" dirty="0"/>
          </a:p>
        </p:txBody>
      </p:sp>
      <p:sp>
        <p:nvSpPr>
          <p:cNvPr id="4" name="Slide Number Placeholder 3"/>
          <p:cNvSpPr>
            <a:spLocks noGrp="1"/>
          </p:cNvSpPr>
          <p:nvPr>
            <p:ph type="sldNum" sz="quarter" idx="10"/>
          </p:nvPr>
        </p:nvSpPr>
        <p:spPr/>
        <p:txBody>
          <a:bodyPr/>
          <a:lstStyle/>
          <a:p>
            <a:fld id="{BB10945D-7F6A-48E7-8E75-3C71586C31B0}" type="slidenum">
              <a:rPr lang="en-US" smtClean="0"/>
              <a:t>22</a:t>
            </a:fld>
            <a:endParaRPr lang="en-US"/>
          </a:p>
        </p:txBody>
      </p:sp>
    </p:spTree>
    <p:extLst>
      <p:ext uri="{BB962C8B-B14F-4D97-AF65-F5344CB8AC3E}">
        <p14:creationId xmlns:p14="http://schemas.microsoft.com/office/powerpoint/2010/main" val="148328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why do we</a:t>
            </a:r>
            <a:r>
              <a:rPr lang="en-US" baseline="0" dirty="0" smtClean="0"/>
              <a:t> care? </a:t>
            </a:r>
            <a:endParaRPr lang="en-US" dirty="0"/>
          </a:p>
        </p:txBody>
      </p:sp>
      <p:sp>
        <p:nvSpPr>
          <p:cNvPr id="4" name="Slide Number Placeholder 3"/>
          <p:cNvSpPr>
            <a:spLocks noGrp="1"/>
          </p:cNvSpPr>
          <p:nvPr>
            <p:ph type="sldNum" sz="quarter" idx="10"/>
          </p:nvPr>
        </p:nvSpPr>
        <p:spPr/>
        <p:txBody>
          <a:bodyPr/>
          <a:lstStyle/>
          <a:p>
            <a:fld id="{BB10945D-7F6A-48E7-8E75-3C71586C31B0}" type="slidenum">
              <a:rPr lang="en-US" smtClean="0"/>
              <a:t>25</a:t>
            </a:fld>
            <a:endParaRPr lang="en-US"/>
          </a:p>
        </p:txBody>
      </p:sp>
    </p:spTree>
    <p:extLst>
      <p:ext uri="{BB962C8B-B14F-4D97-AF65-F5344CB8AC3E}">
        <p14:creationId xmlns:p14="http://schemas.microsoft.com/office/powerpoint/2010/main" val="413648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295D98-23C4-4E84-8EDD-F2730D13EEE4}" type="datetimeFigureOut">
              <a:rPr lang="en-US" smtClean="0"/>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178712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95D98-23C4-4E84-8EDD-F2730D13EEE4}" type="datetimeFigureOut">
              <a:rPr lang="en-US" smtClean="0"/>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134906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95D98-23C4-4E84-8EDD-F2730D13EEE4}" type="datetimeFigureOut">
              <a:rPr lang="en-US" smtClean="0"/>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302426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95D98-23C4-4E84-8EDD-F2730D13EEE4}" type="datetimeFigureOut">
              <a:rPr lang="en-US" smtClean="0"/>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303305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295D98-23C4-4E84-8EDD-F2730D13EEE4}" type="datetimeFigureOut">
              <a:rPr lang="en-US" smtClean="0"/>
              <a:t>5/10/13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62974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295D98-23C4-4E84-8EDD-F2730D13EEE4}" type="datetimeFigureOut">
              <a:rPr lang="en-US" smtClean="0"/>
              <a:t>5/10/13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140875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295D98-23C4-4E84-8EDD-F2730D13EEE4}" type="datetimeFigureOut">
              <a:rPr lang="en-US" smtClean="0"/>
              <a:t>5/10/13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936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295D98-23C4-4E84-8EDD-F2730D13EEE4}" type="datetimeFigureOut">
              <a:rPr lang="en-US" smtClean="0"/>
              <a:t>5/10/13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159911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5D98-23C4-4E84-8EDD-F2730D13EEE4}" type="datetimeFigureOut">
              <a:rPr lang="en-US" smtClean="0"/>
              <a:t>5/10/13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321134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5D98-23C4-4E84-8EDD-F2730D13EEE4}" type="datetimeFigureOut">
              <a:rPr lang="en-US" smtClean="0"/>
              <a:t>5/10/13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75424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295D98-23C4-4E84-8EDD-F2730D13EEE4}" type="datetimeFigureOut">
              <a:rPr lang="en-US" smtClean="0"/>
              <a:t>5/10/13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72446-1870-4345-B22E-8558CAE7CDC9}" type="slidenum">
              <a:rPr lang="en-US" smtClean="0"/>
              <a:t>‹#›</a:t>
            </a:fld>
            <a:endParaRPr lang="en-US"/>
          </a:p>
        </p:txBody>
      </p:sp>
    </p:spTree>
    <p:extLst>
      <p:ext uri="{BB962C8B-B14F-4D97-AF65-F5344CB8AC3E}">
        <p14:creationId xmlns:p14="http://schemas.microsoft.com/office/powerpoint/2010/main" val="3434137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95D98-23C4-4E84-8EDD-F2730D13EEE4}" type="datetimeFigureOut">
              <a:rPr lang="en-US" smtClean="0"/>
              <a:t>5/10/13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72446-1870-4345-B22E-8558CAE7CDC9}" type="slidenum">
              <a:rPr lang="en-US" smtClean="0"/>
              <a:t>‹#›</a:t>
            </a:fld>
            <a:endParaRPr lang="en-US"/>
          </a:p>
        </p:txBody>
      </p:sp>
    </p:spTree>
    <p:extLst>
      <p:ext uri="{BB962C8B-B14F-4D97-AF65-F5344CB8AC3E}">
        <p14:creationId xmlns:p14="http://schemas.microsoft.com/office/powerpoint/2010/main" val="3424240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google.com/url?sa=i&amp;rct=j&amp;q=&amp;esrc=s&amp;frm=1&amp;source=images&amp;cd=&amp;cad=rja&amp;docid=R79CGMEI6oUvKM&amp;tbnid=lJv75SSZN519eM:&amp;ved=0CAUQjRw&amp;url=http://www.livedowntowndenver.com/LDDBlog/?p=3417&amp;ei=4mx1UZa9AcrAigK9t4HABQ&amp;psig=AFQjCNGTIV5SmiOEEdJDIOG2ogq2YR_0Tg&amp;ust=1366736461644409" TargetMode="External"/><Relationship Id="rId5" Type="http://schemas.openxmlformats.org/officeDocument/2006/relationships/image" Target="../media/image3.jpeg"/><Relationship Id="rId6" Type="http://schemas.openxmlformats.org/officeDocument/2006/relationships/hyperlink" Target="http://www.google.com/url?sa=i&amp;rct=j&amp;q=&amp;esrc=s&amp;frm=1&amp;source=images&amp;cd=&amp;cad=rja&amp;docid=SKxf3whY6p70tM&amp;tbnid=mGZMRsRaXetMkM:&amp;ved=0CAUQjRw&amp;url=http://www.futuregringo.com/2006/06/18/denver-rail/&amp;ei=KW11UbKNA87BiwLhvYHgAw&amp;psig=AFQjCNEFWF5sJ5oCakzo9wiT-rU62N3Dww&amp;ust=1366736508783042" TargetMode="External"/><Relationship Id="rId7" Type="http://schemas.openxmlformats.org/officeDocument/2006/relationships/image" Target="../media/image4.jpeg"/><Relationship Id="rId8" Type="http://schemas.openxmlformats.org/officeDocument/2006/relationships/hyperlink" Target="http://www.google.com/url?sa=i&amp;rct=j&amp;q=&amp;esrc=s&amp;frm=1&amp;source=images&amp;cd=&amp;cad=rja&amp;docid=VehVO-5azPgjcM&amp;tbnid=ZhqQiy51mldDsM:&amp;ved=0CAUQjRw&amp;url=http://commons.wikimedia.org/wiki/File:Latin_Public_School.jpg&amp;ei=hG11UbTmE8rAigK9t4HABQ&amp;psig=AFQjCNGlZUnK0x9Gh3qBI4egrIFR4qpjpg&amp;ust=1366736633949447" TargetMode="External"/><Relationship Id="rId9" Type="http://schemas.openxmlformats.org/officeDocument/2006/relationships/image" Target="../media/image5.jpeg"/><Relationship Id="rId10"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hyperlink" Target="http://www.google.com/url?sa=i&amp;rct=j&amp;q=&amp;esrc=s&amp;frm=1&amp;source=images&amp;cd=&amp;cad=rja&amp;docid=VMGE4PyzVYR4FM&amp;tbnid=M5TeTpF5dzAKkM:&amp;ved=0CAUQjRw&amp;url=http://ttarch-realestate.com/neighborhoods/washington-park/&amp;ei=Nmx1UayCCojjiwKMxIEg&amp;bvm=bv.45512109,d.cGE&amp;psig=AFQjCNG1M4JKX2JDksbFaSiSFyaOEzPPEw&amp;ust=136673627614424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loradofiscal.org/" TargetMode="Externa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5883" y="381000"/>
            <a:ext cx="8610601" cy="2667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dirty="0" smtClean="0">
                <a:solidFill>
                  <a:srgbClr val="7030A0"/>
                </a:solidFill>
              </a:rPr>
              <a:t>You Can’t Manage What You Don’t Measure</a:t>
            </a:r>
          </a:p>
          <a:p>
            <a:r>
              <a:rPr lang="en-US" sz="2200" dirty="0" smtClean="0"/>
              <a:t>Championing Equity to Inspire Change Conference</a:t>
            </a:r>
          </a:p>
          <a:p>
            <a:r>
              <a:rPr lang="en-US" sz="2200" dirty="0" smtClean="0"/>
              <a:t>University of Denver </a:t>
            </a:r>
          </a:p>
          <a:p>
            <a:r>
              <a:rPr lang="en-US" sz="2200" dirty="0" smtClean="0"/>
              <a:t>May 10, 2013</a:t>
            </a:r>
            <a:endParaRPr lang="en-US" sz="2200" dirty="0"/>
          </a:p>
        </p:txBody>
      </p:sp>
      <p:sp>
        <p:nvSpPr>
          <p:cNvPr id="6" name="Subtitle 2"/>
          <p:cNvSpPr txBox="1">
            <a:spLocks/>
          </p:cNvSpPr>
          <p:nvPr/>
        </p:nvSpPr>
        <p:spPr>
          <a:xfrm>
            <a:off x="152400" y="3200400"/>
            <a:ext cx="4114800" cy="1752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rgbClr val="005696"/>
                </a:solidFill>
              </a:rPr>
              <a:t>Kathy White</a:t>
            </a:r>
          </a:p>
          <a:p>
            <a:pPr marL="0" indent="0" algn="ctr">
              <a:buNone/>
            </a:pPr>
            <a:r>
              <a:rPr lang="en-US" sz="2800" dirty="0" smtClean="0">
                <a:solidFill>
                  <a:srgbClr val="005696"/>
                </a:solidFill>
              </a:rPr>
              <a:t>Deputy Director</a:t>
            </a:r>
          </a:p>
          <a:p>
            <a:pPr marL="0" indent="0" algn="ctr">
              <a:buNone/>
            </a:pPr>
            <a:r>
              <a:rPr lang="en-US" sz="2800" dirty="0" smtClean="0">
                <a:solidFill>
                  <a:srgbClr val="005696"/>
                </a:solidFill>
              </a:rPr>
              <a:t>White@Coloradofiscal.org</a:t>
            </a:r>
            <a:endParaRPr lang="en-US" sz="2800" dirty="0">
              <a:solidFill>
                <a:srgbClr val="005696"/>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895600" y="5486400"/>
            <a:ext cx="3550920" cy="1038860"/>
          </a:xfrm>
          <a:prstGeom prst="rect">
            <a:avLst/>
          </a:prstGeom>
        </p:spPr>
      </p:pic>
      <p:sp>
        <p:nvSpPr>
          <p:cNvPr id="8" name="Subtitle 2"/>
          <p:cNvSpPr txBox="1">
            <a:spLocks/>
          </p:cNvSpPr>
          <p:nvPr/>
        </p:nvSpPr>
        <p:spPr>
          <a:xfrm>
            <a:off x="4876800" y="3200395"/>
            <a:ext cx="4114800" cy="1752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rgbClr val="005696"/>
                </a:solidFill>
              </a:rPr>
              <a:t>Chris Stiffler</a:t>
            </a:r>
          </a:p>
          <a:p>
            <a:pPr marL="0" indent="0" algn="ctr">
              <a:buNone/>
            </a:pPr>
            <a:r>
              <a:rPr lang="en-US" sz="2800" dirty="0" smtClean="0">
                <a:solidFill>
                  <a:srgbClr val="005696"/>
                </a:solidFill>
              </a:rPr>
              <a:t>Economist</a:t>
            </a:r>
          </a:p>
          <a:p>
            <a:pPr marL="0" indent="0" algn="ctr">
              <a:buNone/>
            </a:pPr>
            <a:r>
              <a:rPr lang="en-US" sz="2800" dirty="0" smtClean="0">
                <a:solidFill>
                  <a:srgbClr val="005696"/>
                </a:solidFill>
              </a:rPr>
              <a:t>Stiffler@Coloradofiscal.org</a:t>
            </a:r>
            <a:endParaRPr lang="en-US" sz="2800" dirty="0">
              <a:solidFill>
                <a:srgbClr val="005696"/>
              </a:solidFill>
            </a:endParaRPr>
          </a:p>
        </p:txBody>
      </p:sp>
    </p:spTree>
    <p:extLst>
      <p:ext uri="{BB962C8B-B14F-4D97-AF65-F5344CB8AC3E}">
        <p14:creationId xmlns:p14="http://schemas.microsoft.com/office/powerpoint/2010/main" val="1897876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81600"/>
          </a:xfrm>
        </p:spPr>
        <p:txBody>
          <a:bodyPr>
            <a:normAutofit/>
          </a:bodyPr>
          <a:lstStyle/>
          <a:p>
            <a:pPr marL="0" indent="0">
              <a:buNone/>
            </a:pPr>
            <a:r>
              <a:rPr lang="en-US" b="1" dirty="0"/>
              <a:t>HUBBARD</a:t>
            </a:r>
            <a:r>
              <a:rPr lang="en-US" dirty="0"/>
              <a:t> It’s mainly optimism about the country’s prospects. The three big measures of economic power are the size of your economy, your [gross domestic product]; the growth of GDP; and where the productivity frontier is. If you put those together, the U.S. seems like a pretty great place to be. </a:t>
            </a:r>
            <a:endParaRPr lang="en-US" dirty="0" smtClean="0"/>
          </a:p>
          <a:p>
            <a:pPr marL="0" indent="0">
              <a:buNone/>
            </a:pPr>
            <a:endParaRPr lang="en-US" dirty="0"/>
          </a:p>
          <a:p>
            <a:pPr marL="0" indent="0">
              <a:buNone/>
            </a:pPr>
            <a:endParaRPr lang="en-US" sz="1800" dirty="0" smtClean="0"/>
          </a:p>
          <a:p>
            <a:pPr marL="0" indent="0">
              <a:buNone/>
            </a:pPr>
            <a:r>
              <a:rPr lang="en-US" sz="1800" dirty="0" smtClean="0"/>
              <a:t>Brownstein, Ronald (April 2013) “Two </a:t>
            </a:r>
            <a:r>
              <a:rPr lang="en-US" sz="1800" dirty="0"/>
              <a:t>Completely Different Ways to Deal With the Upward-Mobility </a:t>
            </a:r>
            <a:r>
              <a:rPr lang="en-US" sz="1800" dirty="0" smtClean="0"/>
              <a:t>Crisis” National Journal</a:t>
            </a: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336457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ttarch-realestate.com/wp-content/uploads/2011/02/Washington_Park_Denv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2685">
            <a:off x="-91129" y="70877"/>
            <a:ext cx="4112753" cy="2305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ivedowntowndenver.com/LDDBlog/wp-content/uploads/2012/02/HaveySkylin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326" y="50733"/>
            <a:ext cx="4056653" cy="2639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uturegringo.com/2006November/rail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097" y="4103205"/>
            <a:ext cx="3442299" cy="25817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7/7a/Latin_Public_School.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91116">
            <a:off x="5253448" y="3909867"/>
            <a:ext cx="3040408" cy="2280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0473" y="2558887"/>
            <a:ext cx="7162800" cy="1446550"/>
          </a:xfrm>
          <a:prstGeom prst="rect">
            <a:avLst/>
          </a:prstGeom>
          <a:noFill/>
        </p:spPr>
        <p:txBody>
          <a:bodyPr wrap="square" rtlCol="0">
            <a:spAutoFit/>
          </a:bodyPr>
          <a:lstStyle/>
          <a:p>
            <a:r>
              <a:rPr lang="en-US" sz="4400" dirty="0" smtClean="0">
                <a:solidFill>
                  <a:srgbClr val="7030A0"/>
                </a:solidFill>
              </a:rPr>
              <a:t>What factors do you consider when choosing</a:t>
            </a:r>
            <a:r>
              <a:rPr lang="en-US" sz="4400" dirty="0">
                <a:solidFill>
                  <a:srgbClr val="7030A0"/>
                </a:solidFill>
              </a:rPr>
              <a:t> </a:t>
            </a:r>
            <a:r>
              <a:rPr lang="en-US" sz="4400" dirty="0" smtClean="0">
                <a:solidFill>
                  <a:srgbClr val="7030A0"/>
                </a:solidFill>
              </a:rPr>
              <a:t>housing?</a:t>
            </a:r>
            <a:endParaRPr lang="en-US" dirty="0"/>
          </a:p>
        </p:txBody>
      </p:sp>
      <p:pic>
        <p:nvPicPr>
          <p:cNvPr id="8" name="Picture 7"/>
          <p:cNvPicPr/>
          <p:nvPr/>
        </p:nvPicPr>
        <p:blipFill>
          <a:blip r:embed="rId10">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602774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0-#ppt_w/2"/>
                                          </p:val>
                                        </p:tav>
                                        <p:tav tm="100000">
                                          <p:val>
                                            <p:strVal val="#ppt_x"/>
                                          </p:val>
                                        </p:tav>
                                      </p:tavLst>
                                    </p:anim>
                                    <p:anim calcmode="lin" valueType="num">
                                      <p:cBhvr additive="base">
                                        <p:cTn id="20"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1+#ppt_w/2"/>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1165225"/>
          </a:xfrm>
        </p:spPr>
        <p:txBody>
          <a:bodyPr>
            <a:normAutofit/>
          </a:bodyPr>
          <a:lstStyle/>
          <a:p>
            <a:r>
              <a:rPr lang="en-US" sz="4000" dirty="0" smtClean="0">
                <a:solidFill>
                  <a:srgbClr val="7030A0"/>
                </a:solidFill>
              </a:rPr>
              <a:t>Developing a Measure of Well-Being</a:t>
            </a:r>
            <a:endParaRPr lang="en-US" sz="4000"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9753600" cy="7242923"/>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560133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236447693"/>
              </p:ext>
            </p:extLst>
          </p:nvPr>
        </p:nvGraphicFramePr>
        <p:xfrm>
          <a:off x="609600" y="1056868"/>
          <a:ext cx="7885369"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05000" y="152400"/>
            <a:ext cx="5562600" cy="1200329"/>
          </a:xfrm>
          <a:prstGeom prst="rect">
            <a:avLst/>
          </a:prstGeom>
          <a:solidFill>
            <a:schemeClr val="tx2">
              <a:lumMod val="20000"/>
              <a:lumOff val="80000"/>
            </a:schemeClr>
          </a:solidFill>
        </p:spPr>
        <p:txBody>
          <a:bodyPr wrap="square" rtlCol="0">
            <a:spAutoFit/>
          </a:bodyPr>
          <a:lstStyle/>
          <a:p>
            <a:r>
              <a:rPr lang="en-US" b="1" dirty="0"/>
              <a:t>The U.S. Census Bureau reported in 2011 the lowest-income 20% of population enjoyed only 3.4% of Colorado income while the top 20% received 49.1%</a:t>
            </a:r>
          </a:p>
          <a:p>
            <a:endParaRPr lang="en-US" dirty="0"/>
          </a:p>
        </p:txBody>
      </p:sp>
    </p:spTree>
    <p:extLst>
      <p:ext uri="{BB962C8B-B14F-4D97-AF65-F5344CB8AC3E}">
        <p14:creationId xmlns:p14="http://schemas.microsoft.com/office/powerpoint/2010/main" val="2965035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Income Inequality</a:t>
            </a:r>
            <a:endParaRPr lang="en-US" dirty="0">
              <a:solidFill>
                <a:srgbClr val="7030A0"/>
              </a:solidFill>
            </a:endParaRPr>
          </a:p>
        </p:txBody>
      </p:sp>
      <p:sp>
        <p:nvSpPr>
          <p:cNvPr id="3" name="Content Placeholder 2"/>
          <p:cNvSpPr>
            <a:spLocks noGrp="1"/>
          </p:cNvSpPr>
          <p:nvPr>
            <p:ph idx="1"/>
          </p:nvPr>
        </p:nvSpPr>
        <p:spPr>
          <a:xfrm>
            <a:off x="457200" y="1447800"/>
            <a:ext cx="8229600" cy="4525963"/>
          </a:xfrm>
        </p:spPr>
        <p:txBody>
          <a:bodyPr>
            <a:normAutofit fontScale="85000" lnSpcReduction="10000"/>
          </a:bodyPr>
          <a:lstStyle/>
          <a:p>
            <a:r>
              <a:rPr lang="en-US" dirty="0" smtClean="0"/>
              <a:t>A necessary </a:t>
            </a:r>
            <a:r>
              <a:rPr lang="en-US" dirty="0"/>
              <a:t>part of a capitalist society because it acts as a signal of the rewards possible for those who work hard and take risks.  </a:t>
            </a:r>
            <a:endParaRPr lang="en-US" dirty="0" smtClean="0"/>
          </a:p>
          <a:p>
            <a:pPr marL="0" indent="0">
              <a:buNone/>
            </a:pPr>
            <a:endParaRPr lang="en-US" dirty="0" smtClean="0"/>
          </a:p>
          <a:p>
            <a:r>
              <a:rPr lang="en-US" dirty="0" smtClean="0"/>
              <a:t>Income </a:t>
            </a:r>
            <a:r>
              <a:rPr lang="en-US" dirty="0"/>
              <a:t>inequality </a:t>
            </a:r>
            <a:r>
              <a:rPr lang="en-US" dirty="0" smtClean="0"/>
              <a:t>might not be such </a:t>
            </a:r>
            <a:r>
              <a:rPr lang="en-US" dirty="0"/>
              <a:t>a bad thing as long as there is upward mobility in society.  </a:t>
            </a:r>
            <a:endParaRPr lang="en-US" dirty="0" smtClean="0"/>
          </a:p>
          <a:p>
            <a:pPr marL="0" indent="0">
              <a:buNone/>
            </a:pPr>
            <a:endParaRPr lang="en-US" dirty="0" smtClean="0"/>
          </a:p>
          <a:p>
            <a:r>
              <a:rPr lang="en-US" dirty="0" smtClean="0"/>
              <a:t>If </a:t>
            </a:r>
            <a:r>
              <a:rPr lang="en-US" dirty="0"/>
              <a:t>families in lower-income groups can advance to high-income groups then inequality isn’t necessarily terrible. </a:t>
            </a:r>
            <a:r>
              <a:rPr lang="en-US" b="1" dirty="0" smtClean="0"/>
              <a:t>However, assessing </a:t>
            </a:r>
            <a:r>
              <a:rPr lang="en-US" b="1" dirty="0"/>
              <a:t>inequality should be considered in the context of upward societal mobility.    </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33779889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Income Inequality</a:t>
            </a:r>
            <a:endParaRPr lang="en-US" dirty="0">
              <a:solidFill>
                <a:srgbClr val="7030A0"/>
              </a:solidFill>
            </a:endParaRPr>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r>
              <a:rPr lang="en-US" dirty="0" smtClean="0"/>
              <a:t>It </a:t>
            </a:r>
            <a:r>
              <a:rPr lang="en-US" dirty="0"/>
              <a:t>can harm social </a:t>
            </a:r>
            <a:r>
              <a:rPr lang="en-US" dirty="0" smtClean="0"/>
              <a:t>cohesion.  </a:t>
            </a:r>
          </a:p>
          <a:p>
            <a:pPr marL="0" indent="0">
              <a:buNone/>
            </a:pPr>
            <a:endParaRPr lang="en-US" sz="2000" dirty="0" smtClean="0"/>
          </a:p>
          <a:p>
            <a:r>
              <a:rPr lang="en-US" dirty="0" smtClean="0"/>
              <a:t>It can </a:t>
            </a:r>
            <a:r>
              <a:rPr lang="en-US" dirty="0"/>
              <a:t>harm economic welfare by increasing crime, reducing worker productivity, and dampening investment.  </a:t>
            </a:r>
            <a:endParaRPr lang="en-US" dirty="0" smtClean="0"/>
          </a:p>
          <a:p>
            <a:pPr marL="0" indent="0">
              <a:buNone/>
            </a:pPr>
            <a:endParaRPr lang="en-US" sz="2000" dirty="0" smtClean="0"/>
          </a:p>
          <a:p>
            <a:r>
              <a:rPr lang="en-US" dirty="0"/>
              <a:t>In addition, growth in consumption yields different benefits to individuals of different income levels.  </a:t>
            </a:r>
          </a:p>
          <a:p>
            <a:pPr lvl="1"/>
            <a:r>
              <a:rPr lang="en-US" dirty="0"/>
              <a:t>It makes a difference who receives the additional income when it grows.  </a:t>
            </a:r>
          </a:p>
          <a:p>
            <a:endParaRPr lang="en-US" dirty="0" smtClean="0"/>
          </a:p>
          <a:p>
            <a:r>
              <a:rPr lang="en-US" dirty="0" smtClean="0"/>
              <a:t>Inequality </a:t>
            </a:r>
            <a:r>
              <a:rPr lang="en-US" dirty="0"/>
              <a:t>can also create a loss of potential economic output for society from the unequal opportunities for investment. </a:t>
            </a:r>
          </a:p>
          <a:p>
            <a:pPr lvl="1"/>
            <a:r>
              <a:rPr lang="en-US" dirty="0" smtClean="0"/>
              <a:t>This </a:t>
            </a:r>
            <a:r>
              <a:rPr lang="en-US" dirty="0"/>
              <a:t>occurs, for instance, when lower-income families cannot set up businesses because of lack of credit or send their children to school.  This can ultimately lead to lower future economic potential for the entire state.  </a:t>
            </a:r>
            <a:endParaRPr lang="en-US" dirty="0" smtClean="0"/>
          </a:p>
          <a:p>
            <a:pPr marL="457200" lvl="1" indent="0">
              <a:buNone/>
            </a:pP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82896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Losing Ground</a:t>
            </a:r>
            <a:br>
              <a:rPr lang="en-US" dirty="0" smtClean="0">
                <a:solidFill>
                  <a:srgbClr val="7030A0"/>
                </a:solidFill>
              </a:rPr>
            </a:br>
            <a:r>
              <a:rPr lang="en-US" dirty="0" smtClean="0">
                <a:solidFill>
                  <a:srgbClr val="7030A0"/>
                </a:solidFill>
              </a:rPr>
              <a:t>About</a:t>
            </a:r>
            <a:endParaRPr lang="en-US" dirty="0">
              <a:solidFill>
                <a:srgbClr val="7030A0"/>
              </a:solidFill>
            </a:endParaRP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A special report from the I-News Network, the public service journalism arm of Rocky Mountain PBS</a:t>
            </a:r>
          </a:p>
          <a:p>
            <a:r>
              <a:rPr lang="en-US" dirty="0" smtClean="0"/>
              <a:t>18-month project mining 60 years of US Census and other data to assess the relative well-being of blacks, Latinos and whites in Colorado</a:t>
            </a:r>
          </a:p>
          <a:p>
            <a:r>
              <a:rPr lang="en-US" dirty="0" smtClean="0"/>
              <a:t>Examined family income, poverty, educational attainment, home ownership, health and justice data</a:t>
            </a:r>
          </a:p>
          <a:p>
            <a:r>
              <a:rPr lang="en-US" dirty="0" smtClean="0"/>
              <a:t>Explored beyond the numbers through interviews with community activists, researchers, educators, policymakers and people in the street </a:t>
            </a:r>
          </a:p>
          <a:p>
            <a:pPr marL="0" indent="0">
              <a:buNone/>
            </a:pPr>
            <a:endParaRPr lang="en-US" dirty="0" smtClean="0"/>
          </a:p>
          <a:p>
            <a:pPr marL="0" indent="0">
              <a:buNone/>
            </a:pPr>
            <a:r>
              <a:rPr lang="en-US" dirty="0"/>
              <a:t>http://</a:t>
            </a:r>
            <a:r>
              <a:rPr lang="en-US" dirty="0" err="1"/>
              <a:t>www.inewsnetwork.org</a:t>
            </a:r>
            <a:r>
              <a:rPr lang="en-US" dirty="0"/>
              <a:t>/</a:t>
            </a:r>
            <a:r>
              <a:rPr lang="en-US" dirty="0" err="1"/>
              <a:t>losingground</a:t>
            </a:r>
            <a:r>
              <a:rPr lang="en-US" dirty="0"/>
              <a:t>/</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9327553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Losing Ground</a:t>
            </a:r>
            <a:br>
              <a:rPr lang="en-US" dirty="0" smtClean="0">
                <a:solidFill>
                  <a:srgbClr val="7030A0"/>
                </a:solidFill>
              </a:rPr>
            </a:br>
            <a:r>
              <a:rPr lang="en-US" dirty="0" smtClean="0">
                <a:solidFill>
                  <a:srgbClr val="7030A0"/>
                </a:solidFill>
              </a:rPr>
              <a:t>Key-Findings</a:t>
            </a:r>
            <a:endParaRPr lang="en-US"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Despite early civil rights advancements &amp; </a:t>
            </a:r>
            <a:r>
              <a:rPr lang="en-US" dirty="0" smtClean="0"/>
              <a:t>relative equity</a:t>
            </a:r>
            <a:r>
              <a:rPr lang="en-US" dirty="0" smtClean="0"/>
              <a:t>, communities of color are losing ground in Colorado. </a:t>
            </a:r>
          </a:p>
          <a:p>
            <a:pPr marL="0" indent="0">
              <a:buNone/>
            </a:pPr>
            <a:endParaRPr lang="en-US" dirty="0" smtClean="0"/>
          </a:p>
          <a:p>
            <a:pPr marL="0" indent="0">
              <a:buNone/>
            </a:pPr>
            <a:r>
              <a:rPr lang="en-US" dirty="0" smtClean="0"/>
              <a:t>In 1970, black families in Colorado earned 73 percent of white family incomes and Latinos earned 71.5 percent.</a:t>
            </a:r>
          </a:p>
          <a:p>
            <a:pPr marL="0" indent="0">
              <a:buNone/>
            </a:pPr>
            <a:endParaRPr lang="en-US" dirty="0"/>
          </a:p>
          <a:p>
            <a:pPr marL="0" indent="0">
              <a:buNone/>
            </a:pPr>
            <a:r>
              <a:rPr lang="en-US" dirty="0" smtClean="0"/>
              <a:t>By 2010, black families earned roughly 60 percent of white family incomes and Latinos earned 50 percent.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2138959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Losing Ground</a:t>
            </a:r>
            <a:br>
              <a:rPr lang="en-US" dirty="0" smtClean="0">
                <a:solidFill>
                  <a:srgbClr val="7030A0"/>
                </a:solidFill>
              </a:rPr>
            </a:br>
            <a:r>
              <a:rPr lang="en-US" dirty="0" smtClean="0">
                <a:solidFill>
                  <a:srgbClr val="7030A0"/>
                </a:solidFill>
              </a:rPr>
              <a:t>Key Findings</a:t>
            </a:r>
            <a:endParaRPr lang="en-US" dirty="0">
              <a:solidFill>
                <a:srgbClr val="7030A0"/>
              </a:solidFill>
            </a:endParaRPr>
          </a:p>
        </p:txBody>
      </p:sp>
      <p:sp>
        <p:nvSpPr>
          <p:cNvPr id="3" name="Content Placeholder 2"/>
          <p:cNvSpPr>
            <a:spLocks noGrp="1"/>
          </p:cNvSpPr>
          <p:nvPr>
            <p:ph idx="1"/>
          </p:nvPr>
        </p:nvSpPr>
        <p:spPr/>
        <p:txBody>
          <a:bodyPr/>
          <a:lstStyle/>
          <a:p>
            <a:pPr marL="0" indent="0">
              <a:buNone/>
            </a:pPr>
            <a:r>
              <a:rPr lang="en-US" dirty="0" smtClean="0"/>
              <a:t>Wealth </a:t>
            </a:r>
            <a:r>
              <a:rPr lang="en-US" dirty="0" smtClean="0"/>
              <a:t>disparities growing in Colorado. </a:t>
            </a:r>
            <a:endParaRPr lang="en-US" dirty="0" smtClean="0"/>
          </a:p>
          <a:p>
            <a:pPr marL="0" indent="0">
              <a:buNone/>
            </a:pPr>
            <a:endParaRPr lang="en-US" dirty="0"/>
          </a:p>
          <a:p>
            <a:pPr marL="0" indent="0">
              <a:buNone/>
            </a:pPr>
            <a:r>
              <a:rPr lang="en-US" dirty="0" smtClean="0"/>
              <a:t>In 1970, nearly </a:t>
            </a:r>
            <a:r>
              <a:rPr lang="en-US" b="1" dirty="0" smtClean="0"/>
              <a:t>60 percent </a:t>
            </a:r>
            <a:r>
              <a:rPr lang="en-US" dirty="0" smtClean="0"/>
              <a:t>of Latinos owned their own home and roughly </a:t>
            </a:r>
            <a:r>
              <a:rPr lang="en-US" b="1" dirty="0" smtClean="0"/>
              <a:t>45 percent </a:t>
            </a:r>
            <a:r>
              <a:rPr lang="en-US" dirty="0" smtClean="0"/>
              <a:t>of blacks owned their home.</a:t>
            </a:r>
          </a:p>
          <a:p>
            <a:pPr marL="0" indent="0">
              <a:buNone/>
            </a:pPr>
            <a:endParaRPr lang="en-US" dirty="0"/>
          </a:p>
          <a:p>
            <a:pPr marL="0" indent="0">
              <a:buNone/>
            </a:pPr>
            <a:r>
              <a:rPr lang="en-US" dirty="0" smtClean="0"/>
              <a:t>By 2010, those numbers dropped to </a:t>
            </a:r>
            <a:r>
              <a:rPr lang="en-US" b="1" dirty="0" smtClean="0"/>
              <a:t>50 percent </a:t>
            </a:r>
            <a:r>
              <a:rPr lang="en-US" dirty="0" smtClean="0"/>
              <a:t>and </a:t>
            </a:r>
            <a:r>
              <a:rPr lang="en-US" b="1" dirty="0" smtClean="0"/>
              <a:t>40 percent</a:t>
            </a:r>
            <a:r>
              <a:rPr lang="en-US" dirty="0" smtClean="0"/>
              <a:t>, respectively.</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3187609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Losing Ground</a:t>
            </a:r>
            <a:br>
              <a:rPr lang="en-US" dirty="0" smtClean="0">
                <a:solidFill>
                  <a:srgbClr val="7030A0"/>
                </a:solidFill>
              </a:rPr>
            </a:br>
            <a:r>
              <a:rPr lang="en-US" dirty="0" smtClean="0">
                <a:solidFill>
                  <a:srgbClr val="7030A0"/>
                </a:solidFill>
              </a:rPr>
              <a:t>Key Findings</a:t>
            </a:r>
            <a:endParaRPr lang="en-US"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US" dirty="0" smtClean="0"/>
              <a:t>Growing inequality </a:t>
            </a:r>
            <a:r>
              <a:rPr lang="en-US" dirty="0" smtClean="0"/>
              <a:t>manifesting </a:t>
            </a:r>
            <a:r>
              <a:rPr lang="en-US" dirty="0" smtClean="0"/>
              <a:t>in areas beyond income and wealth.</a:t>
            </a:r>
          </a:p>
          <a:p>
            <a:pPr marL="0" indent="0">
              <a:buNone/>
            </a:pPr>
            <a:endParaRPr lang="en-US" dirty="0" smtClean="0"/>
          </a:p>
          <a:p>
            <a:pPr marL="0" indent="0">
              <a:buNone/>
            </a:pPr>
            <a:r>
              <a:rPr lang="en-US" dirty="0" smtClean="0"/>
              <a:t>Unequal access to human capital boosters</a:t>
            </a:r>
          </a:p>
          <a:p>
            <a:r>
              <a:rPr lang="en-US" dirty="0" smtClean="0"/>
              <a:t>education</a:t>
            </a:r>
          </a:p>
          <a:p>
            <a:r>
              <a:rPr lang="en-US" dirty="0" smtClean="0"/>
              <a:t>family well-being</a:t>
            </a:r>
          </a:p>
          <a:p>
            <a:r>
              <a:rPr lang="en-US" dirty="0"/>
              <a:t>h</a:t>
            </a:r>
            <a:r>
              <a:rPr lang="en-US" dirty="0" smtClean="0"/>
              <a:t>ealth</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18095671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
        <p:nvSpPr>
          <p:cNvPr id="4" name="TextBox 3"/>
          <p:cNvSpPr txBox="1"/>
          <p:nvPr/>
        </p:nvSpPr>
        <p:spPr>
          <a:xfrm>
            <a:off x="685800" y="1052945"/>
            <a:ext cx="3886200" cy="4524315"/>
          </a:xfrm>
          <a:prstGeom prst="rect">
            <a:avLst/>
          </a:prstGeom>
          <a:noFill/>
        </p:spPr>
        <p:txBody>
          <a:bodyPr wrap="square" rtlCol="0">
            <a:spAutoFit/>
          </a:bodyPr>
          <a:lstStyle/>
          <a:p>
            <a:r>
              <a:rPr lang="en-US" sz="3200" dirty="0" smtClean="0"/>
              <a:t>CREATIVE EXPRESSION</a:t>
            </a:r>
            <a:endParaRPr lang="en-US" sz="3200" dirty="0"/>
          </a:p>
          <a:p>
            <a:r>
              <a:rPr lang="en-US" sz="3200" dirty="0" smtClean="0"/>
              <a:t>PARTICIPATION</a:t>
            </a:r>
            <a:endParaRPr lang="en-US" sz="3200" dirty="0"/>
          </a:p>
          <a:p>
            <a:r>
              <a:rPr lang="en-US" sz="3200" dirty="0" smtClean="0"/>
              <a:t>PEACE</a:t>
            </a:r>
            <a:endParaRPr lang="en-US" sz="3200" dirty="0"/>
          </a:p>
          <a:p>
            <a:r>
              <a:rPr lang="en-US" sz="3200" dirty="0" smtClean="0"/>
              <a:t>FREEDOM</a:t>
            </a:r>
            <a:endParaRPr lang="en-US" sz="3200" dirty="0"/>
          </a:p>
          <a:p>
            <a:r>
              <a:rPr lang="en-US" sz="3200" dirty="0" smtClean="0"/>
              <a:t>CARE</a:t>
            </a:r>
            <a:endParaRPr lang="en-US" sz="3200" dirty="0"/>
          </a:p>
          <a:p>
            <a:r>
              <a:rPr lang="en-US" sz="3200" dirty="0" smtClean="0"/>
              <a:t>ENVIRONMENT</a:t>
            </a:r>
            <a:endParaRPr lang="en-US" sz="3200" dirty="0"/>
          </a:p>
          <a:p>
            <a:r>
              <a:rPr lang="en-US" sz="3200" dirty="0" smtClean="0"/>
              <a:t>GROWTH</a:t>
            </a:r>
            <a:endParaRPr lang="en-US" sz="3200" dirty="0"/>
          </a:p>
          <a:p>
            <a:r>
              <a:rPr lang="en-US" sz="3200" dirty="0" smtClean="0"/>
              <a:t>HEALTH</a:t>
            </a:r>
            <a:endParaRPr lang="en-US" sz="3200" dirty="0"/>
          </a:p>
          <a:p>
            <a:r>
              <a:rPr lang="en-US" sz="3200" dirty="0"/>
              <a:t> </a:t>
            </a:r>
          </a:p>
        </p:txBody>
      </p:sp>
      <p:sp>
        <p:nvSpPr>
          <p:cNvPr id="5" name="TextBox 4"/>
          <p:cNvSpPr txBox="1"/>
          <p:nvPr/>
        </p:nvSpPr>
        <p:spPr>
          <a:xfrm>
            <a:off x="5486400" y="560502"/>
            <a:ext cx="3632553" cy="5509200"/>
          </a:xfrm>
          <a:prstGeom prst="rect">
            <a:avLst/>
          </a:prstGeom>
          <a:noFill/>
        </p:spPr>
        <p:txBody>
          <a:bodyPr wrap="square" rtlCol="0">
            <a:spAutoFit/>
          </a:bodyPr>
          <a:lstStyle/>
          <a:p>
            <a:endParaRPr lang="en-US" sz="3200" dirty="0"/>
          </a:p>
          <a:p>
            <a:r>
              <a:rPr lang="en-US" sz="3200" dirty="0" smtClean="0"/>
              <a:t>EQUITY</a:t>
            </a:r>
            <a:endParaRPr lang="en-US" sz="3200" dirty="0"/>
          </a:p>
          <a:p>
            <a:r>
              <a:rPr lang="en-US" sz="3200" dirty="0" smtClean="0"/>
              <a:t>CULTURE</a:t>
            </a:r>
            <a:endParaRPr lang="en-US" sz="3200" dirty="0"/>
          </a:p>
          <a:p>
            <a:r>
              <a:rPr lang="en-US" sz="3200" dirty="0" smtClean="0"/>
              <a:t>JUSTICE</a:t>
            </a:r>
          </a:p>
          <a:p>
            <a:r>
              <a:rPr lang="en-US" sz="3200" dirty="0" smtClean="0"/>
              <a:t>INDEPENDENCE</a:t>
            </a:r>
            <a:endParaRPr lang="en-US" sz="3200" dirty="0"/>
          </a:p>
          <a:p>
            <a:r>
              <a:rPr lang="en-US" sz="3200" dirty="0" smtClean="0"/>
              <a:t>WEALTH</a:t>
            </a:r>
            <a:endParaRPr lang="en-US" sz="3200" dirty="0"/>
          </a:p>
          <a:p>
            <a:r>
              <a:rPr lang="en-US" sz="3200" dirty="0" smtClean="0"/>
              <a:t>POWER</a:t>
            </a:r>
            <a:endParaRPr lang="en-US" sz="3200" dirty="0"/>
          </a:p>
          <a:p>
            <a:r>
              <a:rPr lang="en-US" sz="3200" dirty="0" smtClean="0"/>
              <a:t>SECURITY</a:t>
            </a:r>
            <a:endParaRPr lang="en-US" sz="3200" dirty="0"/>
          </a:p>
          <a:p>
            <a:r>
              <a:rPr lang="en-US" sz="3200" dirty="0" smtClean="0"/>
              <a:t>HAPPINESS</a:t>
            </a:r>
            <a:endParaRPr lang="en-US" sz="3200" dirty="0"/>
          </a:p>
          <a:p>
            <a:r>
              <a:rPr lang="en-US" sz="3200" dirty="0" smtClean="0"/>
              <a:t>FAMILY</a:t>
            </a:r>
            <a:endParaRPr lang="en-US" sz="3200" dirty="0"/>
          </a:p>
          <a:p>
            <a:endParaRPr lang="en-US" sz="3200" dirty="0"/>
          </a:p>
        </p:txBody>
      </p:sp>
    </p:spTree>
    <p:extLst>
      <p:ext uri="{BB962C8B-B14F-4D97-AF65-F5344CB8AC3E}">
        <p14:creationId xmlns:p14="http://schemas.microsoft.com/office/powerpoint/2010/main" val="353173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7709"/>
            <a:ext cx="2424113" cy="168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305800" cy="407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2198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7709"/>
            <a:ext cx="2424113" cy="1682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237" y="1828800"/>
            <a:ext cx="5867400" cy="435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2683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030A0"/>
                </a:solidFill>
              </a:rPr>
              <a:t>Losing Ground</a:t>
            </a:r>
            <a:br>
              <a:rPr lang="en-US" dirty="0">
                <a:solidFill>
                  <a:srgbClr val="7030A0"/>
                </a:solidFill>
              </a:rPr>
            </a:br>
            <a:r>
              <a:rPr lang="en-US" dirty="0" smtClean="0">
                <a:solidFill>
                  <a:srgbClr val="7030A0"/>
                </a:solidFill>
              </a:rPr>
              <a:t>Why didn’t we see it coming?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i="1" dirty="0" smtClean="0"/>
              <a:t>“I was actually shocked. You would think we as a nation would have overcome a lot of things since then. It’s like, ‘Wow! We’re spinning our wheels going in reverse.’” </a:t>
            </a:r>
          </a:p>
          <a:p>
            <a:pPr marL="0" indent="0">
              <a:buNone/>
            </a:pPr>
            <a:r>
              <a:rPr lang="en-US" i="1" dirty="0"/>
              <a:t> </a:t>
            </a:r>
            <a:r>
              <a:rPr lang="en-US" dirty="0" smtClean="0"/>
              <a:t>- Eric Nelson, vice president of the Aurora NAACP, after reviewing the I-News analysis. </a:t>
            </a:r>
          </a:p>
          <a:p>
            <a:pPr marL="0" indent="0">
              <a:buNone/>
            </a:pPr>
            <a:endParaRPr lang="en-US" sz="2800" dirty="0"/>
          </a:p>
          <a:p>
            <a:pPr marL="0" indent="0">
              <a:buNone/>
            </a:pPr>
            <a:endParaRPr lang="en-US" sz="2800" i="1" dirty="0"/>
          </a:p>
          <a:p>
            <a:pPr marL="0" indent="0" algn="ctr">
              <a:buNone/>
            </a:pPr>
            <a:endParaRPr lang="en-US" sz="2800" i="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39871599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graphicFrame>
        <p:nvGraphicFramePr>
          <p:cNvPr id="4" name="Chart 3"/>
          <p:cNvGraphicFramePr/>
          <p:nvPr>
            <p:extLst>
              <p:ext uri="{D42A27DB-BD31-4B8C-83A1-F6EECF244321}">
                <p14:modId xmlns:p14="http://schemas.microsoft.com/office/powerpoint/2010/main" val="3756886946"/>
              </p:ext>
            </p:extLst>
          </p:nvPr>
        </p:nvGraphicFramePr>
        <p:xfrm>
          <a:off x="228600" y="1143000"/>
          <a:ext cx="8623738" cy="4257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0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2"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1165225"/>
          </a:xfrm>
        </p:spPr>
        <p:txBody>
          <a:bodyPr>
            <a:normAutofit fontScale="90000"/>
          </a:bodyPr>
          <a:lstStyle/>
          <a:p>
            <a:r>
              <a:rPr lang="en-US" sz="4000" dirty="0" smtClean="0">
                <a:solidFill>
                  <a:srgbClr val="7030A0"/>
                </a:solidFill>
              </a:rPr>
              <a:t>Colorado can be one of the first states to develop a GPI</a:t>
            </a:r>
            <a:endParaRPr lang="en-US" sz="4000" dirty="0">
              <a:solidFill>
                <a:srgbClr val="7030A0"/>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05" y="1544782"/>
            <a:ext cx="69723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50673" y="1544782"/>
            <a:ext cx="1981200" cy="400110"/>
          </a:xfrm>
          <a:prstGeom prst="rect">
            <a:avLst/>
          </a:prstGeom>
          <a:noFill/>
        </p:spPr>
        <p:txBody>
          <a:bodyPr wrap="square" rtlCol="0">
            <a:spAutoFit/>
          </a:bodyPr>
          <a:lstStyle/>
          <a:p>
            <a:r>
              <a:rPr lang="en-US" sz="2000" b="1" dirty="0" smtClean="0"/>
              <a:t>U.S. GDP vs. GPI</a:t>
            </a:r>
            <a:endParaRPr lang="en-US" sz="2000" b="1" dirty="0"/>
          </a:p>
        </p:txBody>
      </p:sp>
    </p:spTree>
    <p:extLst>
      <p:ext uri="{BB962C8B-B14F-4D97-AF65-F5344CB8AC3E}">
        <p14:creationId xmlns:p14="http://schemas.microsoft.com/office/powerpoint/2010/main" val="34409350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How Can a GPI Keep Us From</a:t>
            </a:r>
            <a:br>
              <a:rPr lang="en-US" dirty="0" smtClean="0">
                <a:solidFill>
                  <a:srgbClr val="7030A0"/>
                </a:solidFill>
              </a:rPr>
            </a:br>
            <a:r>
              <a:rPr lang="en-US" dirty="0" smtClean="0">
                <a:solidFill>
                  <a:srgbClr val="7030A0"/>
                </a:solidFill>
              </a:rPr>
              <a:t>Losing Ground?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2013 report based on MD’s GPI found that </a:t>
            </a:r>
            <a:r>
              <a:rPr lang="en-US" dirty="0"/>
              <a:t>i</a:t>
            </a:r>
            <a:r>
              <a:rPr lang="en-US" dirty="0" smtClean="0"/>
              <a:t>f MD returned to late-1960s income equity levels:</a:t>
            </a:r>
          </a:p>
          <a:p>
            <a:r>
              <a:rPr lang="en-US" dirty="0" smtClean="0"/>
              <a:t>$58 B increase in weighted personal consumption</a:t>
            </a:r>
          </a:p>
          <a:p>
            <a:r>
              <a:rPr lang="en-US" dirty="0" smtClean="0"/>
              <a:t>$1.17 B decrease in social costs (crime, family changes, etc.)</a:t>
            </a:r>
          </a:p>
          <a:p>
            <a:r>
              <a:rPr lang="en-US" dirty="0" smtClean="0"/>
              <a:t>$6.10 B increase in consumer spending lower income people </a:t>
            </a:r>
          </a:p>
          <a:p>
            <a:pPr marL="0" indent="0" algn="ctr">
              <a:buNone/>
            </a:pPr>
            <a:r>
              <a:rPr lang="en-US" dirty="0"/>
              <a:t>=</a:t>
            </a:r>
            <a:endParaRPr lang="en-US" dirty="0" smtClean="0"/>
          </a:p>
          <a:p>
            <a:pPr marL="0" indent="0">
              <a:buNone/>
            </a:pPr>
            <a:r>
              <a:rPr lang="en-US" dirty="0" smtClean="0"/>
              <a:t>$65 Billion in economic benefits, adding a whopping 22 percent to the state’s current annual GSP </a:t>
            </a:r>
          </a:p>
          <a:p>
            <a:pPr marL="0" indent="0">
              <a:buNone/>
            </a:pPr>
            <a:endParaRPr lang="en-US" dirty="0"/>
          </a:p>
          <a:p>
            <a:pPr marL="0" indent="0">
              <a:buNone/>
            </a:pPr>
            <a:r>
              <a:rPr lang="en-US" sz="1600" dirty="0" err="1" smtClean="0"/>
              <a:t>Talberth</a:t>
            </a:r>
            <a:r>
              <a:rPr lang="en-US" sz="1600" dirty="0" smtClean="0"/>
              <a:t>, John, D. </a:t>
            </a:r>
            <a:r>
              <a:rPr lang="en-US" sz="1600" dirty="0" err="1" smtClean="0"/>
              <a:t>Wysham</a:t>
            </a:r>
            <a:r>
              <a:rPr lang="en-US" sz="1600" dirty="0" smtClean="0"/>
              <a:t> and K. Dolan. “Closing the Inequality Divide: A Strategy for Fostering Genuine Progress in Maryland.” Center for Sustainable Economy/Institute for Policy Studies, March 2013. </a:t>
            </a:r>
            <a:endParaRPr lang="en-US" sz="1900" dirty="0" smtClean="0"/>
          </a:p>
          <a:p>
            <a:pPr marL="0" indent="0">
              <a:buNone/>
            </a:pPr>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7704928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030A0"/>
                </a:solidFill>
              </a:rPr>
              <a:t>How Can a GPI Keep Us From</a:t>
            </a:r>
            <a:br>
              <a:rPr lang="en-US" dirty="0">
                <a:solidFill>
                  <a:srgbClr val="7030A0"/>
                </a:solidFill>
              </a:rPr>
            </a:br>
            <a:r>
              <a:rPr lang="en-US" dirty="0">
                <a:solidFill>
                  <a:srgbClr val="7030A0"/>
                </a:solidFill>
              </a:rPr>
              <a:t>Losing Ground?</a:t>
            </a:r>
            <a:endParaRPr lang="en-US" dirty="0"/>
          </a:p>
        </p:txBody>
      </p:sp>
      <p:sp>
        <p:nvSpPr>
          <p:cNvPr id="3" name="Content Placeholder 2"/>
          <p:cNvSpPr>
            <a:spLocks noGrp="1"/>
          </p:cNvSpPr>
          <p:nvPr>
            <p:ph idx="1"/>
          </p:nvPr>
        </p:nvSpPr>
        <p:spPr>
          <a:xfrm>
            <a:off x="457200" y="1600200"/>
            <a:ext cx="8305800" cy="4876800"/>
          </a:xfrm>
        </p:spPr>
        <p:txBody>
          <a:bodyPr>
            <a:normAutofit lnSpcReduction="10000"/>
          </a:bodyPr>
          <a:lstStyle/>
          <a:p>
            <a:pPr marL="0" indent="0">
              <a:buNone/>
            </a:pPr>
            <a:r>
              <a:rPr lang="en-US" dirty="0" smtClean="0"/>
              <a:t>A well-constructed </a:t>
            </a:r>
            <a:r>
              <a:rPr lang="en-US" dirty="0" smtClean="0"/>
              <a:t>GPI with robust equity indicators:</a:t>
            </a:r>
            <a:endParaRPr lang="en-US" dirty="0" smtClean="0"/>
          </a:p>
          <a:p>
            <a:pPr marL="0" indent="0">
              <a:buNone/>
            </a:pPr>
            <a:endParaRPr lang="en-US" dirty="0"/>
          </a:p>
          <a:p>
            <a:r>
              <a:rPr lang="en-US" dirty="0" smtClean="0"/>
              <a:t>Shines a spotlight on inequality</a:t>
            </a:r>
          </a:p>
          <a:p>
            <a:r>
              <a:rPr lang="en-US" dirty="0" smtClean="0"/>
              <a:t>Helps us better see the way inequality undermines prosperity</a:t>
            </a:r>
          </a:p>
          <a:p>
            <a:r>
              <a:rPr lang="en-US" dirty="0" smtClean="0"/>
              <a:t>Points to paths to close the inequality divide</a:t>
            </a:r>
          </a:p>
          <a:p>
            <a:r>
              <a:rPr lang="en-US" dirty="0" smtClean="0"/>
              <a:t>Hold state policymakers and ourselves accountable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16692759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1143000"/>
          </a:xfrm>
        </p:spPr>
        <p:txBody>
          <a:bodyPr>
            <a:normAutofit fontScale="90000"/>
          </a:bodyPr>
          <a:lstStyle/>
          <a:p>
            <a:r>
              <a:rPr lang="en-US" dirty="0" smtClean="0">
                <a:solidFill>
                  <a:srgbClr val="7030A0"/>
                </a:solidFill>
              </a:rPr>
              <a:t>The Way We Measure Well-Being Dictates Policy Discussion</a:t>
            </a:r>
            <a:endParaRPr lang="en-US" dirty="0">
              <a:solidFill>
                <a:srgbClr val="7030A0"/>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
        <p:nvSpPr>
          <p:cNvPr id="4" name="Title 3"/>
          <p:cNvSpPr txBox="1">
            <a:spLocks/>
          </p:cNvSpPr>
          <p:nvPr/>
        </p:nvSpPr>
        <p:spPr>
          <a:xfrm>
            <a:off x="401782" y="36957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5696"/>
                </a:solidFill>
              </a:rPr>
              <a:t>“You can’t improve what </a:t>
            </a:r>
            <a:br>
              <a:rPr lang="en-US" dirty="0" smtClean="0">
                <a:solidFill>
                  <a:srgbClr val="005696"/>
                </a:solidFill>
              </a:rPr>
            </a:br>
            <a:r>
              <a:rPr lang="en-US" dirty="0" smtClean="0">
                <a:solidFill>
                  <a:srgbClr val="005696"/>
                </a:solidFill>
              </a:rPr>
              <a:t>you don’t measure”</a:t>
            </a:r>
            <a:endParaRPr lang="en-US" dirty="0">
              <a:solidFill>
                <a:srgbClr val="005696"/>
              </a:solidFill>
            </a:endParaRPr>
          </a:p>
        </p:txBody>
      </p:sp>
    </p:spTree>
    <p:extLst>
      <p:ext uri="{BB962C8B-B14F-4D97-AF65-F5344CB8AC3E}">
        <p14:creationId xmlns:p14="http://schemas.microsoft.com/office/powerpoint/2010/main" val="23063082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Prosperity Points to Ponder</a:t>
            </a:r>
            <a:endParaRPr lang="en-US" dirty="0">
              <a:solidFill>
                <a:srgbClr val="7030A0"/>
              </a:solidFill>
            </a:endParaRPr>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dirty="0" smtClean="0"/>
              <a:t>What does well-being mean to a Coloradan?</a:t>
            </a:r>
          </a:p>
          <a:p>
            <a:r>
              <a:rPr lang="en-US" dirty="0" smtClean="0"/>
              <a:t>What indicators can we measure to highlight the level of prosperity in Colorado?</a:t>
            </a:r>
          </a:p>
          <a:p>
            <a:r>
              <a:rPr lang="en-US" dirty="0" smtClean="0"/>
              <a:t>Why has GDP lasted so long as a proxy for wellbeing?</a:t>
            </a:r>
          </a:p>
          <a:p>
            <a:r>
              <a:rPr lang="en-US" dirty="0" smtClean="0"/>
              <a:t>Can </a:t>
            </a:r>
            <a:r>
              <a:rPr lang="en-US" dirty="0"/>
              <a:t>g</a:t>
            </a:r>
            <a:r>
              <a:rPr lang="en-US" dirty="0" smtClean="0"/>
              <a:t>rowth be described as progress if it divides the people?</a:t>
            </a:r>
          </a:p>
          <a:p>
            <a:r>
              <a:rPr lang="en-US" dirty="0" smtClean="0"/>
              <a:t>What does our society value and what should it value</a:t>
            </a:r>
            <a:r>
              <a:rPr lang="en-US" dirty="0"/>
              <a:t>? </a:t>
            </a:r>
            <a:endParaRPr lang="en-US" dirty="0" smtClean="0"/>
          </a:p>
          <a:p>
            <a:pPr marL="0" indent="0" algn="ctr">
              <a:buNone/>
            </a:pPr>
            <a:r>
              <a:rPr lang="en-US" dirty="0" smtClean="0"/>
              <a:t>Contact </a:t>
            </a:r>
            <a:r>
              <a:rPr lang="en-US" dirty="0"/>
              <a:t>us: </a:t>
            </a:r>
            <a:r>
              <a:rPr lang="en-US" dirty="0" err="1"/>
              <a:t>info@coloradofiscal.org</a:t>
            </a:r>
            <a:endParaRPr lang="en-US" dirty="0"/>
          </a:p>
          <a:p>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7992226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1143000"/>
          </a:xfrm>
        </p:spPr>
        <p:txBody>
          <a:bodyPr>
            <a:normAutofit fontScale="90000"/>
          </a:bodyPr>
          <a:lstStyle/>
          <a:p>
            <a:r>
              <a:rPr lang="en-US" dirty="0" smtClean="0">
                <a:solidFill>
                  <a:srgbClr val="7030A0"/>
                </a:solidFill>
              </a:rPr>
              <a:t>The Way We Measure Well-Being Dictates Policy Discussion</a:t>
            </a:r>
            <a:endParaRPr lang="en-US" dirty="0">
              <a:solidFill>
                <a:srgbClr val="7030A0"/>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
        <p:nvSpPr>
          <p:cNvPr id="4" name="Title 3"/>
          <p:cNvSpPr txBox="1">
            <a:spLocks/>
          </p:cNvSpPr>
          <p:nvPr/>
        </p:nvSpPr>
        <p:spPr>
          <a:xfrm>
            <a:off x="401782" y="36957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5696"/>
                </a:solidFill>
              </a:rPr>
              <a:t>“You can’t improve what </a:t>
            </a:r>
            <a:br>
              <a:rPr lang="en-US" dirty="0" smtClean="0">
                <a:solidFill>
                  <a:srgbClr val="005696"/>
                </a:solidFill>
              </a:rPr>
            </a:br>
            <a:r>
              <a:rPr lang="en-US" dirty="0" smtClean="0">
                <a:solidFill>
                  <a:srgbClr val="005696"/>
                </a:solidFill>
              </a:rPr>
              <a:t>you don’t measure.”</a:t>
            </a:r>
            <a:endParaRPr lang="en-US" dirty="0">
              <a:solidFill>
                <a:srgbClr val="005696"/>
              </a:solidFill>
            </a:endParaRPr>
          </a:p>
        </p:txBody>
      </p:sp>
    </p:spTree>
    <p:extLst>
      <p:ext uri="{BB962C8B-B14F-4D97-AF65-F5344CB8AC3E}">
        <p14:creationId xmlns:p14="http://schemas.microsoft.com/office/powerpoint/2010/main" val="37481749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0"/>
            <a:ext cx="8229600" cy="2971800"/>
          </a:xfrm>
        </p:spPr>
        <p:txBody>
          <a:bodyPr>
            <a:noAutofit/>
          </a:bodyPr>
          <a:lstStyle/>
          <a:p>
            <a:r>
              <a:rPr lang="en-US" sz="2400" i="1" dirty="0"/>
              <a:t>Colorado Fiscal Institute is a nonprofit, nonpartisan organization that provides credible, independent and accessible analyses of fiscal and economic issues facing Colorado in order to inform policy debates and foster </a:t>
            </a:r>
            <a:r>
              <a:rPr lang="en-US" sz="2400" i="1" dirty="0" smtClean="0"/>
              <a:t>economic </a:t>
            </a:r>
            <a:r>
              <a:rPr lang="en-US" sz="2400" i="1" dirty="0"/>
              <a:t>prosperity for all: </a:t>
            </a:r>
            <a:r>
              <a:rPr lang="en-US" sz="2400" i="1" u="sng" dirty="0">
                <a:hlinkClick r:id="rId2"/>
              </a:rPr>
              <a:t>http://www.coloradofiscal.org</a:t>
            </a:r>
            <a:r>
              <a:rPr lang="en-US" sz="2400" dirty="0" smtClean="0"/>
              <a:t/>
            </a:r>
            <a:br>
              <a:rPr lang="en-US" sz="2400" dirty="0" smtClean="0"/>
            </a:br>
            <a:r>
              <a:rPr lang="en-US" sz="2400" dirty="0" smtClean="0"/>
              <a:t/>
            </a:r>
            <a:br>
              <a:rPr lang="en-US" sz="2400" dirty="0" smtClean="0"/>
            </a:br>
            <a:r>
              <a:rPr lang="en-US" sz="2400" dirty="0" smtClean="0"/>
              <a:t>1905 Sherman Street, Suite 225</a:t>
            </a:r>
            <a:r>
              <a:rPr lang="en-US" sz="2400" dirty="0"/>
              <a:t/>
            </a:r>
            <a:br>
              <a:rPr lang="en-US" sz="2400" dirty="0"/>
            </a:br>
            <a:r>
              <a:rPr lang="en-US" sz="2400" dirty="0" smtClean="0"/>
              <a:t>Denver, Colorado 80205</a:t>
            </a:r>
            <a:br>
              <a:rPr lang="en-US" sz="2400" dirty="0" smtClean="0"/>
            </a:br>
            <a:r>
              <a:rPr lang="en-US" sz="2400" dirty="0" smtClean="0"/>
              <a:t>720-379-3019</a:t>
            </a:r>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447800" y="838200"/>
            <a:ext cx="6019800" cy="1447800"/>
          </a:xfrm>
          <a:prstGeom prst="rect">
            <a:avLst/>
          </a:prstGeom>
        </p:spPr>
      </p:pic>
    </p:spTree>
    <p:extLst>
      <p:ext uri="{BB962C8B-B14F-4D97-AF65-F5344CB8AC3E}">
        <p14:creationId xmlns:p14="http://schemas.microsoft.com/office/powerpoint/2010/main" val="14565972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7030A0"/>
                </a:solidFill>
              </a:rPr>
              <a:t>GDP Powers Through…</a:t>
            </a:r>
            <a:endParaRPr lang="en-US" dirty="0">
              <a:solidFill>
                <a:srgbClr val="7030A0"/>
              </a:solidFill>
            </a:endParaRPr>
          </a:p>
        </p:txBody>
      </p:sp>
      <p:graphicFrame>
        <p:nvGraphicFramePr>
          <p:cNvPr id="4" name="Chart 3"/>
          <p:cNvGraphicFramePr>
            <a:graphicFrameLocks/>
          </p:cNvGraphicFramePr>
          <p:nvPr>
            <p:extLst>
              <p:ext uri="{D42A27DB-BD31-4B8C-83A1-F6EECF244321}">
                <p14:modId xmlns:p14="http://schemas.microsoft.com/office/powerpoint/2010/main" val="2698622213"/>
              </p:ext>
            </p:extLst>
          </p:nvPr>
        </p:nvGraphicFramePr>
        <p:xfrm>
          <a:off x="-228600" y="1219200"/>
          <a:ext cx="60198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4055337907"/>
              </p:ext>
            </p:extLst>
          </p:nvPr>
        </p:nvGraphicFramePr>
        <p:xfrm>
          <a:off x="838200" y="3685308"/>
          <a:ext cx="4343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576455" y="1371600"/>
            <a:ext cx="3352800" cy="1754326"/>
          </a:xfrm>
          <a:prstGeom prst="rect">
            <a:avLst/>
          </a:prstGeom>
          <a:solidFill>
            <a:schemeClr val="accent1">
              <a:lumMod val="20000"/>
              <a:lumOff val="80000"/>
            </a:schemeClr>
          </a:solidFill>
        </p:spPr>
        <p:txBody>
          <a:bodyPr wrap="square" rtlCol="0">
            <a:spAutoFit/>
          </a:bodyPr>
          <a:lstStyle/>
          <a:p>
            <a:r>
              <a:rPr lang="en-US" b="1" dirty="0" smtClean="0"/>
              <a:t>Catastrophic Toll: </a:t>
            </a:r>
          </a:p>
          <a:p>
            <a:r>
              <a:rPr lang="en-US" b="1" dirty="0" smtClean="0"/>
              <a:t>1,836 preventable deaths</a:t>
            </a:r>
          </a:p>
          <a:p>
            <a:r>
              <a:rPr lang="en-US" b="1" dirty="0" smtClean="0"/>
              <a:t>850,000 housing units damaged</a:t>
            </a:r>
          </a:p>
          <a:p>
            <a:r>
              <a:rPr lang="en-US" b="1" dirty="0" smtClean="0"/>
              <a:t>600,000 job disruptions</a:t>
            </a:r>
          </a:p>
          <a:p>
            <a:r>
              <a:rPr lang="en-US" b="1" dirty="0" smtClean="0"/>
              <a:t>Contamination of drinking water </a:t>
            </a:r>
          </a:p>
          <a:p>
            <a:endParaRPr lang="en-US" dirty="0"/>
          </a:p>
        </p:txBody>
      </p:sp>
      <p:sp>
        <p:nvSpPr>
          <p:cNvPr id="7" name="TextBox 6"/>
          <p:cNvSpPr txBox="1"/>
          <p:nvPr/>
        </p:nvSpPr>
        <p:spPr>
          <a:xfrm>
            <a:off x="5444836" y="3352800"/>
            <a:ext cx="3519055" cy="2308324"/>
          </a:xfrm>
          <a:prstGeom prst="rect">
            <a:avLst/>
          </a:prstGeom>
          <a:solidFill>
            <a:schemeClr val="accent1">
              <a:lumMod val="20000"/>
              <a:lumOff val="80000"/>
            </a:schemeClr>
          </a:solidFill>
        </p:spPr>
        <p:txBody>
          <a:bodyPr wrap="square" rtlCol="0">
            <a:spAutoFit/>
          </a:bodyPr>
          <a:lstStyle/>
          <a:p>
            <a:r>
              <a:rPr lang="en-US" b="1" dirty="0" smtClean="0"/>
              <a:t>National Economic Forecast headlines October 2005: </a:t>
            </a:r>
          </a:p>
          <a:p>
            <a:endParaRPr lang="en-US" b="1" dirty="0"/>
          </a:p>
          <a:p>
            <a:r>
              <a:rPr lang="en-US" b="1" dirty="0" smtClean="0"/>
              <a:t>The U.S. economy shook off headwinds from hurricanes Katrina and Rita to grow at a faster-than-expected 3.8% annual rate in the 3</a:t>
            </a:r>
            <a:r>
              <a:rPr lang="en-US" b="1" baseline="30000" dirty="0" smtClean="0"/>
              <a:t>rd</a:t>
            </a:r>
            <a:r>
              <a:rPr lang="en-US" b="1" dirty="0" smtClean="0"/>
              <a:t> quarter….</a:t>
            </a:r>
            <a:endParaRPr lang="en-US" b="1"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2664102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7030A0"/>
                </a:solidFill>
              </a:rPr>
              <a:t>What is Gross Domestic Product?</a:t>
            </a:r>
            <a:endParaRPr lang="en-US" sz="4000" dirty="0">
              <a:solidFill>
                <a:srgbClr val="7030A0"/>
              </a:solidFill>
            </a:endParaRPr>
          </a:p>
        </p:txBody>
      </p:sp>
      <p:sp>
        <p:nvSpPr>
          <p:cNvPr id="4" name="TextBox 3"/>
          <p:cNvSpPr txBox="1"/>
          <p:nvPr/>
        </p:nvSpPr>
        <p:spPr>
          <a:xfrm>
            <a:off x="415637" y="1828800"/>
            <a:ext cx="8534400" cy="830997"/>
          </a:xfrm>
          <a:prstGeom prst="rect">
            <a:avLst/>
          </a:prstGeom>
          <a:noFill/>
        </p:spPr>
        <p:txBody>
          <a:bodyPr wrap="square" rtlCol="0">
            <a:spAutoFit/>
          </a:bodyPr>
          <a:lstStyle/>
          <a:p>
            <a:r>
              <a:rPr lang="en-US" sz="2400" dirty="0" smtClean="0"/>
              <a:t>A gross tally of everything produced in the U.S.—products and services, good and bad.  </a:t>
            </a:r>
            <a:endParaRPr lang="en-US" sz="2400" dirty="0"/>
          </a:p>
        </p:txBody>
      </p:sp>
      <p:sp>
        <p:nvSpPr>
          <p:cNvPr id="5" name="TextBox 4"/>
          <p:cNvSpPr txBox="1"/>
          <p:nvPr/>
        </p:nvSpPr>
        <p:spPr>
          <a:xfrm>
            <a:off x="415637" y="3048000"/>
            <a:ext cx="7696200" cy="3785652"/>
          </a:xfrm>
          <a:prstGeom prst="rect">
            <a:avLst/>
          </a:prstGeom>
          <a:noFill/>
        </p:spPr>
        <p:txBody>
          <a:bodyPr wrap="square" rtlCol="0">
            <a:spAutoFit/>
          </a:bodyPr>
          <a:lstStyle/>
          <a:p>
            <a:r>
              <a:rPr lang="en-US" sz="2400" dirty="0" smtClean="0"/>
              <a:t>Never intended to be a measure of well-being, yet remains a “catch all” for our collective well-</a:t>
            </a:r>
            <a:r>
              <a:rPr lang="en-US" sz="2400" dirty="0" smtClean="0"/>
              <a:t>being.</a:t>
            </a:r>
            <a:endParaRPr lang="en-US" sz="2400" dirty="0" smtClean="0"/>
          </a:p>
          <a:p>
            <a:endParaRPr lang="en-US" sz="2400" dirty="0" smtClean="0"/>
          </a:p>
          <a:p>
            <a:r>
              <a:rPr lang="en-US" sz="2400" dirty="0" smtClean="0"/>
              <a:t>This </a:t>
            </a:r>
            <a:r>
              <a:rPr lang="en-US" sz="2400" dirty="0"/>
              <a:t>calculation gives the monetary value of all the goods and services purchased within national borders by persons, businesses, governments and </a:t>
            </a:r>
            <a:r>
              <a:rPr lang="en-US" sz="2400" dirty="0" smtClean="0"/>
              <a:t>foreigners</a:t>
            </a:r>
            <a:r>
              <a:rPr lang="en-US" sz="2400" dirty="0"/>
              <a:t>. As a raw data analysis, GDP gives a </a:t>
            </a:r>
            <a:r>
              <a:rPr lang="en-US" sz="2400" dirty="0" smtClean="0"/>
              <a:t>broad </a:t>
            </a:r>
            <a:r>
              <a:rPr lang="en-US" sz="2400" dirty="0"/>
              <a:t>overview of the market economic activity that takes </a:t>
            </a:r>
            <a:r>
              <a:rPr lang="en-US" sz="2400" dirty="0" smtClean="0"/>
              <a:t>place.</a:t>
            </a:r>
            <a:endParaRPr lang="en-US" sz="2400" dirty="0"/>
          </a:p>
          <a:p>
            <a:endParaRPr lang="en-US" sz="2400" dirty="0"/>
          </a:p>
          <a:p>
            <a:endParaRPr lang="en-US" sz="24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3426120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solidFill>
                  <a:srgbClr val="7030A0"/>
                </a:solidFill>
              </a:rPr>
              <a:t>What is missed by broadly adding up all transactions?</a:t>
            </a:r>
            <a:endParaRPr lang="en-US" dirty="0">
              <a:solidFill>
                <a:srgbClr val="7030A0"/>
              </a:solidFill>
            </a:endParaRPr>
          </a:p>
        </p:txBody>
      </p:sp>
      <p:sp>
        <p:nvSpPr>
          <p:cNvPr id="3" name="Content Placeholder 2"/>
          <p:cNvSpPr>
            <a:spLocks noGrp="1"/>
          </p:cNvSpPr>
          <p:nvPr>
            <p:ph idx="1"/>
          </p:nvPr>
        </p:nvSpPr>
        <p:spPr>
          <a:xfrm>
            <a:off x="457200" y="1774850"/>
            <a:ext cx="8229600" cy="4525963"/>
          </a:xfrm>
        </p:spPr>
        <p:txBody>
          <a:bodyPr/>
          <a:lstStyle/>
          <a:p>
            <a:r>
              <a:rPr lang="en-US" dirty="0" smtClean="0"/>
              <a:t>No distinction between good and bad consumption</a:t>
            </a:r>
          </a:p>
          <a:p>
            <a:r>
              <a:rPr lang="en-US" dirty="0" smtClean="0"/>
              <a:t>No mention of distribution of growth</a:t>
            </a:r>
          </a:p>
          <a:p>
            <a:r>
              <a:rPr lang="en-US" dirty="0" smtClean="0"/>
              <a:t>No idea how that spending is funded</a:t>
            </a:r>
          </a:p>
          <a:p>
            <a:r>
              <a:rPr lang="en-US" dirty="0" smtClean="0"/>
              <a:t>Doesn’t account for capital accumulation or depletion</a:t>
            </a:r>
          </a:p>
          <a:p>
            <a:r>
              <a:rPr lang="en-US" dirty="0" smtClean="0"/>
              <a:t>Excludes all non-market aspects of economy</a:t>
            </a:r>
          </a:p>
          <a:p>
            <a:endParaRPr lang="en-US" dirty="0" smtClean="0"/>
          </a:p>
          <a:p>
            <a:endParaRPr lang="en-US" dirty="0" smtClean="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3682888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What does GDP Miss?</a:t>
            </a:r>
            <a:endParaRPr lang="en-US"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r>
              <a:rPr lang="en-US" dirty="0" smtClean="0"/>
              <a:t>Pollution</a:t>
            </a:r>
          </a:p>
          <a:p>
            <a:r>
              <a:rPr lang="en-US" dirty="0" smtClean="0"/>
              <a:t>Crime</a:t>
            </a:r>
          </a:p>
          <a:p>
            <a:r>
              <a:rPr lang="en-US" dirty="0" smtClean="0"/>
              <a:t>Inequality</a:t>
            </a:r>
          </a:p>
          <a:p>
            <a:r>
              <a:rPr lang="en-US" dirty="0" smtClean="0"/>
              <a:t>Lost Leisure Time</a:t>
            </a:r>
          </a:p>
          <a:p>
            <a:r>
              <a:rPr lang="en-US" dirty="0" smtClean="0"/>
              <a:t>Education</a:t>
            </a:r>
          </a:p>
          <a:p>
            <a:r>
              <a:rPr lang="en-US" dirty="0" smtClean="0"/>
              <a:t>Commute Time</a:t>
            </a:r>
          </a:p>
          <a:p>
            <a:r>
              <a:rPr lang="en-US" dirty="0" smtClean="0"/>
              <a:t>Cost of Family Changes</a:t>
            </a:r>
          </a:p>
          <a:p>
            <a:r>
              <a:rPr lang="en-US" dirty="0" smtClean="0"/>
              <a:t>Health</a:t>
            </a:r>
          </a:p>
          <a:p>
            <a:r>
              <a:rPr lang="en-US" dirty="0" smtClean="0"/>
              <a:t>Social Cohesion</a:t>
            </a:r>
          </a:p>
          <a:p>
            <a:r>
              <a:rPr lang="en-US" dirty="0" smtClean="0"/>
              <a:t>Community Extracurricular </a:t>
            </a:r>
            <a:r>
              <a:rPr lang="en-US" dirty="0"/>
              <a:t>A</a:t>
            </a:r>
            <a:r>
              <a:rPr lang="en-US" dirty="0" smtClean="0"/>
              <a:t>ctivities</a:t>
            </a:r>
          </a:p>
          <a:p>
            <a:r>
              <a:rPr lang="en-US" dirty="0" smtClean="0"/>
              <a:t>Public Infrastructure</a:t>
            </a:r>
          </a:p>
          <a:p>
            <a:pPr marL="0" indent="0">
              <a:buNone/>
            </a:pPr>
            <a:endParaRPr lang="en-US" dirty="0" smtClean="0"/>
          </a:p>
          <a:p>
            <a:endParaRPr lang="en-US" dirty="0" smtClean="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Tree>
    <p:extLst>
      <p:ext uri="{BB962C8B-B14F-4D97-AF65-F5344CB8AC3E}">
        <p14:creationId xmlns:p14="http://schemas.microsoft.com/office/powerpoint/2010/main" val="712115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582" y="685799"/>
            <a:ext cx="4495800" cy="2308324"/>
          </a:xfrm>
          <a:prstGeom prst="rect">
            <a:avLst/>
          </a:prstGeom>
          <a:noFill/>
        </p:spPr>
        <p:txBody>
          <a:bodyPr wrap="square" rtlCol="0">
            <a:spAutoFit/>
          </a:bodyPr>
          <a:lstStyle/>
          <a:p>
            <a:r>
              <a:rPr lang="en-US" b="1" dirty="0"/>
              <a:t>Simon Kuznets: </a:t>
            </a:r>
            <a:r>
              <a:rPr lang="en-US" dirty="0"/>
              <a:t>"Distinctions must be kept in mind between quantity and quality of growth, between its costs and return, and between the short and the long term. Goals for more growth should specify more growth of what and for what." </a:t>
            </a:r>
            <a:br>
              <a:rPr lang="en-US" dirty="0"/>
            </a:br>
            <a:endParaRPr lang="en-US" dirty="0" smtClean="0"/>
          </a:p>
          <a:p>
            <a:r>
              <a:rPr lang="en-US" i="1" dirty="0" smtClean="0"/>
              <a:t>Simon </a:t>
            </a:r>
            <a:r>
              <a:rPr lang="en-US" i="1" dirty="0"/>
              <a:t>Kuznets, the creator of GDP, in 1962</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252855" y="6314668"/>
            <a:ext cx="1866098" cy="545947"/>
          </a:xfrm>
          <a:prstGeom prst="rect">
            <a:avLst/>
          </a:prstGeom>
        </p:spPr>
      </p:pic>
      <p:sp>
        <p:nvSpPr>
          <p:cNvPr id="6" name="TextBox 5"/>
          <p:cNvSpPr txBox="1"/>
          <p:nvPr/>
        </p:nvSpPr>
        <p:spPr>
          <a:xfrm>
            <a:off x="325582" y="4191000"/>
            <a:ext cx="4724400" cy="2031325"/>
          </a:xfrm>
          <a:prstGeom prst="rect">
            <a:avLst/>
          </a:prstGeom>
          <a:noFill/>
        </p:spPr>
        <p:txBody>
          <a:bodyPr wrap="square" rtlCol="0">
            <a:spAutoFit/>
          </a:bodyPr>
          <a:lstStyle/>
          <a:p>
            <a:r>
              <a:rPr lang="en-US" b="1" dirty="0"/>
              <a:t>Robert McNamara: </a:t>
            </a:r>
            <a:r>
              <a:rPr lang="en-US" dirty="0"/>
              <a:t>Progress measured by a single measuring rod, the GNP, has contributed significantly to exacerbate the inequalities of income distribution." </a:t>
            </a:r>
            <a:endParaRPr lang="en-US" dirty="0" smtClean="0"/>
          </a:p>
          <a:p>
            <a:r>
              <a:rPr lang="en-US" i="1" dirty="0"/>
              <a:t/>
            </a:r>
            <a:br>
              <a:rPr lang="en-US" i="1" dirty="0"/>
            </a:br>
            <a:r>
              <a:rPr lang="en-US" i="1" dirty="0"/>
              <a:t>President of the World Bank </a:t>
            </a:r>
            <a:r>
              <a:rPr lang="en-US" i="1" dirty="0" err="1"/>
              <a:t>Mr</a:t>
            </a:r>
            <a:r>
              <a:rPr lang="en-US" i="1" dirty="0"/>
              <a:t> Robert McNamara on GDP and social equity in 1973</a:t>
            </a:r>
            <a:r>
              <a:rPr lang="en-US" dirty="0"/>
              <a:t>. </a:t>
            </a:r>
          </a:p>
        </p:txBody>
      </p:sp>
      <p:sp>
        <p:nvSpPr>
          <p:cNvPr id="7" name="TextBox 6"/>
          <p:cNvSpPr txBox="1"/>
          <p:nvPr/>
        </p:nvSpPr>
        <p:spPr>
          <a:xfrm>
            <a:off x="5295098" y="1736097"/>
            <a:ext cx="3810000" cy="2862322"/>
          </a:xfrm>
          <a:prstGeom prst="rect">
            <a:avLst/>
          </a:prstGeom>
          <a:noFill/>
        </p:spPr>
        <p:txBody>
          <a:bodyPr wrap="square" rtlCol="0">
            <a:spAutoFit/>
          </a:bodyPr>
          <a:lstStyle/>
          <a:p>
            <a:r>
              <a:rPr lang="en-US" b="1" dirty="0"/>
              <a:t>Joseph </a:t>
            </a:r>
            <a:r>
              <a:rPr lang="en-US" b="1" dirty="0" err="1"/>
              <a:t>Stiglitz</a:t>
            </a:r>
            <a:r>
              <a:rPr lang="en-US" b="1" dirty="0"/>
              <a:t>: </a:t>
            </a:r>
            <a:r>
              <a:rPr lang="en-US" dirty="0"/>
              <a:t>"No one would look just at a firm's revenues to assess how well it was doing. Far more relevant is the balance sheet, which shows assets and liability. That is </a:t>
            </a:r>
            <a:r>
              <a:rPr lang="en-US" dirty="0" smtClean="0"/>
              <a:t>also </a:t>
            </a:r>
            <a:r>
              <a:rPr lang="en-US" dirty="0"/>
              <a:t>true for a country." </a:t>
            </a:r>
            <a:endParaRPr lang="en-US" dirty="0" smtClean="0"/>
          </a:p>
          <a:p>
            <a:r>
              <a:rPr lang="en-US" b="1" dirty="0"/>
              <a:t/>
            </a:r>
            <a:br>
              <a:rPr lang="en-US" b="1" dirty="0"/>
            </a:br>
            <a:r>
              <a:rPr lang="en-US" i="1" dirty="0"/>
              <a:t>Nobel Prize-winning economist Joseph </a:t>
            </a:r>
            <a:r>
              <a:rPr lang="en-US" i="1" dirty="0" err="1"/>
              <a:t>Stiglitz</a:t>
            </a:r>
            <a:r>
              <a:rPr lang="en-US" i="1" dirty="0"/>
              <a:t> on GDP and learning from business, Foreign Affairs, 2005. </a:t>
            </a:r>
          </a:p>
        </p:txBody>
      </p:sp>
    </p:spTree>
    <p:extLst>
      <p:ext uri="{BB962C8B-B14F-4D97-AF65-F5344CB8AC3E}">
        <p14:creationId xmlns:p14="http://schemas.microsoft.com/office/powerpoint/2010/main" val="6365181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10446</TotalTime>
  <Words>1459</Words>
  <Application>Microsoft Macintosh PowerPoint</Application>
  <PresentationFormat>On-screen Show (4:3)</PresentationFormat>
  <Paragraphs>167</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The Way We Measure Well-Being Dictates Policy Discussion</vt:lpstr>
      <vt:lpstr>Colorado Fiscal Institute is a nonprofit, nonpartisan organization that provides credible, independent and accessible analyses of fiscal and economic issues facing Colorado in order to inform policy debates and foster economic prosperity for all: http://www.coloradofiscal.org  1905 Sherman Street, Suite 225 Denver, Colorado 80205 720-379-3019</vt:lpstr>
      <vt:lpstr>GDP Powers Through…</vt:lpstr>
      <vt:lpstr>What is Gross Domestic Product?</vt:lpstr>
      <vt:lpstr>What is missed by broadly adding up all transactions?</vt:lpstr>
      <vt:lpstr>What does GDP Miss?</vt:lpstr>
      <vt:lpstr>PowerPoint Presentation</vt:lpstr>
      <vt:lpstr>PowerPoint Presentation</vt:lpstr>
      <vt:lpstr>PowerPoint Presentation</vt:lpstr>
      <vt:lpstr>Developing a Measure of Well-Being</vt:lpstr>
      <vt:lpstr>PowerPoint Presentation</vt:lpstr>
      <vt:lpstr>Income Inequality</vt:lpstr>
      <vt:lpstr>Income Inequality</vt:lpstr>
      <vt:lpstr>Losing Ground About</vt:lpstr>
      <vt:lpstr>Losing Ground Key-Findings</vt:lpstr>
      <vt:lpstr>Losing Ground Key Findings</vt:lpstr>
      <vt:lpstr>Losing Ground Key Findings</vt:lpstr>
      <vt:lpstr>PowerPoint Presentation</vt:lpstr>
      <vt:lpstr>PowerPoint Presentation</vt:lpstr>
      <vt:lpstr>Losing Ground Why didn’t we see it coming?</vt:lpstr>
      <vt:lpstr>PowerPoint Presentation</vt:lpstr>
      <vt:lpstr>Colorado can be one of the first states to develop a GPI</vt:lpstr>
      <vt:lpstr>How Can a GPI Keep Us From Losing Ground?</vt:lpstr>
      <vt:lpstr>How Can a GPI Keep Us From Losing Ground?</vt:lpstr>
      <vt:lpstr>The Way We Measure Well-Being Dictates Policy Discussion</vt:lpstr>
      <vt:lpstr>Prosperity Points to Ponder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stiffler</dc:creator>
  <cp:lastModifiedBy>Kathy White</cp:lastModifiedBy>
  <cp:revision>49</cp:revision>
  <cp:lastPrinted>2013-05-09T18:11:29Z</cp:lastPrinted>
  <dcterms:created xsi:type="dcterms:W3CDTF">2013-04-22T16:25:29Z</dcterms:created>
  <dcterms:modified xsi:type="dcterms:W3CDTF">2013-05-10T12:05:12Z</dcterms:modified>
</cp:coreProperties>
</file>